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340" r:id="rId2"/>
    <p:sldId id="732" r:id="rId3"/>
    <p:sldId id="740" r:id="rId4"/>
    <p:sldId id="728" r:id="rId5"/>
    <p:sldId id="715" r:id="rId6"/>
    <p:sldId id="731" r:id="rId7"/>
    <p:sldId id="726" r:id="rId8"/>
    <p:sldId id="729" r:id="rId9"/>
    <p:sldId id="730" r:id="rId10"/>
    <p:sldId id="736" r:id="rId11"/>
    <p:sldId id="747" r:id="rId12"/>
    <p:sldId id="720" r:id="rId13"/>
    <p:sldId id="737" r:id="rId14"/>
    <p:sldId id="745" r:id="rId15"/>
    <p:sldId id="741" r:id="rId16"/>
    <p:sldId id="743" r:id="rId17"/>
    <p:sldId id="724" r:id="rId18"/>
    <p:sldId id="73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946">
          <p15:clr>
            <a:srgbClr val="A4A3A4"/>
          </p15:clr>
        </p15:guide>
        <p15:guide id="2" pos="81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linvex, Alicia Marie" initials="KAM" lastIdx="37" clrIdx="0"/>
  <p:cmAuthor id="1" name="Anshu Dubey"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6B8"/>
    <a:srgbClr val="A485B8"/>
    <a:srgbClr val="B392C8"/>
    <a:srgbClr val="D3BDEA"/>
    <a:srgbClr val="D3DEEA"/>
    <a:srgbClr val="FFC150"/>
    <a:srgbClr val="008000"/>
    <a:srgbClr val="BE9AD7"/>
    <a:srgbClr val="8668AC"/>
    <a:srgbClr val="604A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49" autoAdjust="0"/>
    <p:restoredTop sz="82283" autoAdjust="0"/>
  </p:normalViewPr>
  <p:slideViewPr>
    <p:cSldViewPr snapToGrid="0">
      <p:cViewPr varScale="1">
        <p:scale>
          <a:sx n="82" d="100"/>
          <a:sy n="82" d="100"/>
        </p:scale>
        <p:origin x="-1272" y="-112"/>
      </p:cViewPr>
      <p:guideLst>
        <p:guide orient="horz" pos="1946"/>
        <p:guide pos="815"/>
      </p:guideLst>
    </p:cSldViewPr>
  </p:slideViewPr>
  <p:notesTextViewPr>
    <p:cViewPr>
      <p:scale>
        <a:sx n="100" d="100"/>
        <a:sy n="100" d="100"/>
      </p:scale>
      <p:origin x="0" y="0"/>
    </p:cViewPr>
  </p:notesTextViewPr>
  <p:sorterViewPr>
    <p:cViewPr>
      <p:scale>
        <a:sx n="55" d="100"/>
        <a:sy n="5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9FC946-B80F-884C-8C95-EF4527D680BD}" type="datetime1">
              <a:rPr lang="en-US" sz="1000" smtClean="0"/>
              <a:t>2/27/17</a:t>
            </a:fld>
            <a:endParaRPr lang="en-US" sz="1000" dirty="0"/>
          </a:p>
        </p:txBody>
      </p:sp>
      <p:sp>
        <p:nvSpPr>
          <p:cNvPr id="4" name="Footer Placeholder 3"/>
          <p:cNvSpPr>
            <a:spLocks noGrp="1"/>
          </p:cNvSpPr>
          <p:nvPr>
            <p:ph type="ftr" sz="quarter" idx="2"/>
          </p:nvPr>
        </p:nvSpPr>
        <p:spPr>
          <a:xfrm>
            <a:off x="0" y="8685213"/>
            <a:ext cx="5274706" cy="457200"/>
          </a:xfrm>
          <a:prstGeom prst="rect">
            <a:avLst/>
          </a:prstGeom>
        </p:spPr>
        <p:txBody>
          <a:bodyPr vert="horz" lIns="91440" tIns="45720" rIns="91440" bIns="45720" rtlCol="0" anchor="b"/>
          <a:lstStyle>
            <a:lvl1pPr algn="l">
              <a:defRPr sz="1200"/>
            </a:lvl1pPr>
          </a:lstStyle>
          <a:p>
            <a:r>
              <a:rPr lang="en-US" sz="1000" dirty="0" smtClean="0"/>
              <a:t>Responding to the Software Crisis in DOE Scientific Computing, DOE Germantown</a:t>
            </a:r>
            <a:endParaRPr lang="en-US" sz="1000" dirty="0"/>
          </a:p>
        </p:txBody>
      </p:sp>
      <p:sp>
        <p:nvSpPr>
          <p:cNvPr id="5" name="Slide Number Placeholder 4"/>
          <p:cNvSpPr>
            <a:spLocks noGrp="1"/>
          </p:cNvSpPr>
          <p:nvPr>
            <p:ph type="sldNum" sz="quarter" idx="3"/>
          </p:nvPr>
        </p:nvSpPr>
        <p:spPr>
          <a:xfrm>
            <a:off x="5556965" y="8685213"/>
            <a:ext cx="1299448" cy="457200"/>
          </a:xfrm>
          <a:prstGeom prst="rect">
            <a:avLst/>
          </a:prstGeom>
        </p:spPr>
        <p:txBody>
          <a:bodyPr vert="horz" lIns="91440" tIns="45720" rIns="91440" bIns="45720" rtlCol="0" anchor="b"/>
          <a:lstStyle>
            <a:lvl1pPr algn="r">
              <a:defRPr sz="1200"/>
            </a:lvl1pPr>
          </a:lstStyle>
          <a:p>
            <a:fld id="{A481A1AB-0483-1C49-BD1A-7C5948AA2BED}" type="slidenum">
              <a:rPr lang="en-US" sz="1000" smtClean="0"/>
              <a:t>‹#›</a:t>
            </a:fld>
            <a:endParaRPr lang="en-US" sz="1000"/>
          </a:p>
        </p:txBody>
      </p:sp>
    </p:spTree>
    <p:extLst>
      <p:ext uri="{BB962C8B-B14F-4D97-AF65-F5344CB8AC3E}">
        <p14:creationId xmlns:p14="http://schemas.microsoft.com/office/powerpoint/2010/main" val="3659543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93347E-8AC7-8349-A492-2F0CAD68E684}" type="datetime1">
              <a:rPr lang="en-US" smtClean="0"/>
              <a:t>2/27/17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46EF7F-2180-5947-8246-D3E867E2B048}" type="slidenum">
              <a:rPr lang="en-US" smtClean="0"/>
              <a:t>‹#›</a:t>
            </a:fld>
            <a:endParaRPr lang="en-US"/>
          </a:p>
        </p:txBody>
      </p:sp>
    </p:spTree>
    <p:extLst>
      <p:ext uri="{BB962C8B-B14F-4D97-AF65-F5344CB8AC3E}">
        <p14:creationId xmlns:p14="http://schemas.microsoft.com/office/powerpoint/2010/main" val="64861204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2175" indent="-162175">
              <a:spcBef>
                <a:spcPts val="57"/>
              </a:spcBef>
              <a:spcAft>
                <a:spcPts val="57"/>
              </a:spcAft>
              <a:buSzPct val="100000"/>
            </a:pPr>
            <a:r>
              <a:rPr lang="en-US" sz="1100" dirty="0" smtClean="0"/>
              <a:t>Qualitatively</a:t>
            </a:r>
            <a:r>
              <a:rPr lang="en-US" sz="1100" baseline="0" dirty="0" smtClean="0"/>
              <a:t> new approach based on making productivity the explicit and primary principle guiding our decisions and efforts.</a:t>
            </a:r>
          </a:p>
          <a:p>
            <a:pPr marL="162175" indent="-162175">
              <a:spcBef>
                <a:spcPts val="57"/>
              </a:spcBef>
              <a:spcAft>
                <a:spcPts val="57"/>
              </a:spcAft>
              <a:buSzPct val="100000"/>
            </a:pPr>
            <a:endParaRPr lang="en-US" sz="1100" baseline="0" dirty="0" smtClean="0"/>
          </a:p>
          <a:p>
            <a:pPr marL="162175" indent="-162175">
              <a:spcBef>
                <a:spcPts val="57"/>
              </a:spcBef>
              <a:spcAft>
                <a:spcPts val="57"/>
              </a:spcAft>
              <a:buSzPct val="100000"/>
            </a:pPr>
            <a:r>
              <a:rPr lang="en-US" sz="1100" baseline="0" dirty="0" smtClean="0"/>
              <a:t>Developing and demonstrating new approaches for producing, using, and supporting scientific software:</a:t>
            </a:r>
          </a:p>
          <a:p>
            <a:pPr marL="162175" indent="-162175">
              <a:spcBef>
                <a:spcPts val="57"/>
              </a:spcBef>
              <a:spcAft>
                <a:spcPts val="57"/>
              </a:spcAft>
              <a:buSzPct val="100000"/>
            </a:pPr>
            <a:r>
              <a:rPr lang="en-US" sz="1100" baseline="0" dirty="0" smtClean="0"/>
              <a:t>  - Enhancing </a:t>
            </a:r>
            <a:r>
              <a:rPr lang="en-US" sz="1100" dirty="0" smtClean="0"/>
              <a:t>interoperability and performance portability of libraries and components </a:t>
            </a:r>
            <a:endParaRPr lang="en-US" sz="1100" baseline="0" dirty="0" smtClean="0"/>
          </a:p>
          <a:p>
            <a:pPr marL="162175" indent="-162175">
              <a:spcBef>
                <a:spcPts val="57"/>
              </a:spcBef>
              <a:spcAft>
                <a:spcPts val="57"/>
              </a:spcAft>
              <a:buSzPct val="100000"/>
            </a:pPr>
            <a:endParaRPr lang="en-US" sz="1100" baseline="0" dirty="0" smtClean="0"/>
          </a:p>
          <a:p>
            <a:pPr marL="162175" indent="-162175">
              <a:spcBef>
                <a:spcPts val="57"/>
              </a:spcBef>
              <a:spcAft>
                <a:spcPts val="57"/>
              </a:spcAft>
              <a:buSzPct val="100000"/>
            </a:pPr>
            <a:r>
              <a:rPr lang="en-US" sz="1100" baseline="0" dirty="0" smtClean="0"/>
              <a:t>Establishing methodologies that facilitate delivery of software as reusable, interoperable components.</a:t>
            </a:r>
          </a:p>
          <a:p>
            <a:pPr marL="162175" indent="-162175">
              <a:spcBef>
                <a:spcPts val="57"/>
              </a:spcBef>
              <a:spcAft>
                <a:spcPts val="57"/>
              </a:spcAft>
              <a:buSzPct val="100000"/>
            </a:pPr>
            <a:endParaRPr lang="en-US" sz="1100" dirty="0"/>
          </a:p>
          <a:p>
            <a:pPr marL="162175" indent="-162175">
              <a:spcBef>
                <a:spcPts val="57"/>
              </a:spcBef>
              <a:spcAft>
                <a:spcPts val="57"/>
              </a:spcAft>
              <a:buSzPct val="100000"/>
            </a:pPr>
            <a:r>
              <a:rPr lang="en-US" sz="1100" dirty="0" smtClean="0"/>
              <a:t>Right: Upper </a:t>
            </a:r>
            <a:r>
              <a:rPr lang="en-US" sz="1100" dirty="0"/>
              <a:t>Colorado River System </a:t>
            </a:r>
          </a:p>
          <a:p>
            <a:pPr marL="162175" indent="-162175">
              <a:spcBef>
                <a:spcPts val="57"/>
              </a:spcBef>
              <a:spcAft>
                <a:spcPts val="57"/>
              </a:spcAft>
              <a:buSzPct val="100000"/>
            </a:pPr>
            <a:endParaRPr lang="en-US" sz="1100" dirty="0"/>
          </a:p>
        </p:txBody>
      </p:sp>
      <p:sp>
        <p:nvSpPr>
          <p:cNvPr id="4" name="Slide Number Placeholder 3"/>
          <p:cNvSpPr>
            <a:spLocks noGrp="1"/>
          </p:cNvSpPr>
          <p:nvPr>
            <p:ph type="sldNum" sz="quarter" idx="10"/>
          </p:nvPr>
        </p:nvSpPr>
        <p:spPr/>
        <p:txBody>
          <a:bodyPr/>
          <a:lstStyle/>
          <a:p>
            <a:fld id="{7320A628-049C-4113-9A55-A2493E0D9AFA}" type="slidenum">
              <a:rPr lang="en-US" smtClean="0"/>
              <a:pPr/>
              <a:t>3</a:t>
            </a:fld>
            <a:endParaRPr lang="en-US"/>
          </a:p>
        </p:txBody>
      </p:sp>
    </p:spTree>
    <p:extLst>
      <p:ext uri="{BB962C8B-B14F-4D97-AF65-F5344CB8AC3E}">
        <p14:creationId xmlns:p14="http://schemas.microsoft.com/office/powerpoint/2010/main" val="101808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3444173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15897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Each person/team needs to think critically about their goals in a SWE sense and how much work they’re willing to commit to do it.   Most practices can and should be tailored to the needs and style of work of individual teams.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 Map rigor of process to size and needs of the team</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11</a:t>
            </a:fld>
            <a:endParaRPr lang="en-US"/>
          </a:p>
        </p:txBody>
      </p:sp>
    </p:spTree>
    <p:extLst>
      <p:ext uri="{BB962C8B-B14F-4D97-AF65-F5344CB8AC3E}">
        <p14:creationId xmlns:p14="http://schemas.microsoft.com/office/powerpoint/2010/main" val="36668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15</a:t>
            </a:fld>
            <a:endParaRPr lang="en-US"/>
          </a:p>
        </p:txBody>
      </p:sp>
    </p:spTree>
    <p:extLst>
      <p:ext uri="{BB962C8B-B14F-4D97-AF65-F5344CB8AC3E}">
        <p14:creationId xmlns:p14="http://schemas.microsoft.com/office/powerpoint/2010/main" val="58648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18</a:t>
            </a:fld>
            <a:endParaRPr lang="en-US"/>
          </a:p>
        </p:txBody>
      </p:sp>
    </p:spTree>
    <p:extLst>
      <p:ext uri="{BB962C8B-B14F-4D97-AF65-F5344CB8AC3E}">
        <p14:creationId xmlns:p14="http://schemas.microsoft.com/office/powerpoint/2010/main" val="3444173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76200" y="6068699"/>
            <a:ext cx="2057400" cy="685800"/>
          </a:xfrm>
          <a:prstGeom prst="rect">
            <a:avLst/>
          </a:prstGeom>
        </p:spPr>
        <p:txBody>
          <a:bodyPr>
            <a:noAutofit/>
          </a:bodyPr>
          <a:lstStyle>
            <a:lvl1pPr algn="ctr">
              <a:defRPr sz="2000">
                <a:solidFill>
                  <a:srgbClr val="FFFFFF"/>
                </a:solidFill>
                <a:latin typeface="Calibri"/>
                <a:cs typeface="Calibri"/>
              </a:defRPr>
            </a:lvl1p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F0C94032-CD4C-4C25-B0C2-CEC720522D92}" type="slidenum">
              <a:rPr kumimoji="0" lang="en-US" smtClean="0"/>
              <a:pPr eaLnBrk="1" latinLnBrk="0" hangingPunct="1"/>
              <a:t>‹#›</a:t>
            </a:fld>
            <a:endParaRPr kumimoji="0" lang="en-US" dirty="0"/>
          </a:p>
        </p:txBody>
      </p:sp>
      <p:sp>
        <p:nvSpPr>
          <p:cNvPr id="7"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Calibri"/>
              <a:cs typeface="Calibri"/>
            </a:endParaRPr>
          </a:p>
        </p:txBody>
      </p:sp>
      <p:sp>
        <p:nvSpPr>
          <p:cNvPr id="6" name="Slide Number Placeholder 5"/>
          <p:cNvSpPr>
            <a:spLocks noGrp="1"/>
          </p:cNvSpPr>
          <p:nvPr>
            <p:ph type="sldNum" sz="quarter" idx="12"/>
          </p:nvPr>
        </p:nvSpPr>
        <p:spPr>
          <a:xfrm rot="5400000">
            <a:off x="5989638" y="144462"/>
            <a:ext cx="533400" cy="244476"/>
          </a:xfrm>
        </p:spPr>
        <p:txBody>
          <a:bodyPr/>
          <a:lstStyle/>
          <a:p>
            <a:fld id="{F0C94032-CD4C-4C25-B0C2-CEC720522D92}" type="slidenum">
              <a:rPr kumimoji="0" lang="en-US" smtClean="0"/>
              <a:pPr eaLnBrk="1" latinLnBrk="0" hangingPunct="1"/>
              <a:t>‹#›</a:t>
            </a:fld>
            <a:endParaRPr kumimoji="0" lang="en-US" dirty="0"/>
          </a:p>
        </p:txBody>
      </p:sp>
      <p:sp>
        <p:nvSpPr>
          <p:cNvPr id="10"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dirty="0"/>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dirty="0"/>
          </a:p>
        </p:txBody>
      </p:sp>
      <p:sp>
        <p:nvSpPr>
          <p:cNvPr id="8"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dirty="0"/>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Slide Number Placeholder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0" name="Footer Placeholder 4"/>
          <p:cNvSpPr>
            <a:spLocks noGrp="1"/>
          </p:cNvSpPr>
          <p:nvPr>
            <p:ph type="ftr" sz="quarter" idx="17"/>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6"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3079448" y="649754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0C94032-CD4C-4C25-B0C2-CEC720522D92}" type="slidenum">
              <a:rPr kumimoji="0" lang="en-US" smtClean="0"/>
              <a:pPr eaLnBrk="1" latinLnBrk="0" hangingPunct="1"/>
              <a:t>‹#›</a:t>
            </a:fld>
            <a:endParaRPr kumimoji="0" lang="en-US" dirty="0">
              <a:solidFill>
                <a:srgbClr val="FFFFFF"/>
              </a:solidFill>
            </a:endParaRP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atin typeface="Calibri"/>
                <a:cs typeface="Calibri"/>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8" name="Footer Placeholder 4"/>
          <p:cNvSpPr>
            <a:spLocks noGrp="1"/>
          </p:cNvSpPr>
          <p:nvPr>
            <p:ph type="ftr" sz="quarter" idx="3"/>
          </p:nvPr>
        </p:nvSpPr>
        <p:spPr>
          <a:xfrm>
            <a:off x="3079448" y="6513222"/>
            <a:ext cx="3045170" cy="218473"/>
          </a:xfrm>
          <a:prstGeom prst="rect">
            <a:avLst/>
          </a:prstGeom>
        </p:spPr>
        <p:txBody>
          <a:bodyPr/>
          <a:lstStyle>
            <a:lvl1pPr>
              <a:defRPr sz="1400">
                <a:latin typeface="Calibri"/>
                <a:cs typeface="Calibri"/>
              </a:defRPr>
            </a:lvl1pPr>
          </a:lstStyle>
          <a:p>
            <a:r>
              <a:rPr lang="en-US" smtClean="0"/>
              <a:t>SIAM CSE17, Feb 2017</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a:prstGeom prst="rect">
            <a:avLst/>
          </a:prstGeom>
        </p:spPr>
        <p:txBody>
          <a:bodyPr rtlCol="0"/>
          <a:lstStyle>
            <a:lvl1pPr>
              <a:defRPr>
                <a:latin typeface="Calibri"/>
                <a:cs typeface="Calibri"/>
              </a:defRPr>
            </a:lvl1pPr>
          </a:lstStyle>
          <a:p>
            <a:endParaRPr lang="en-US"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Footer Placeholder 13"/>
          <p:cNvSpPr>
            <a:spLocks noGrp="1"/>
          </p:cNvSpPr>
          <p:nvPr>
            <p:ph type="ftr" sz="quarter" idx="12"/>
          </p:nvPr>
        </p:nvSpPr>
        <p:spPr>
          <a:xfrm>
            <a:off x="1600200" y="6248206"/>
            <a:ext cx="4572000" cy="365125"/>
          </a:xfrm>
          <a:prstGeom prst="rect">
            <a:avLst/>
          </a:prstGeom>
        </p:spPr>
        <p:txBody>
          <a:bodyPr rtlCol="0"/>
          <a:lstStyle>
            <a:lvl1pPr>
              <a:defRPr>
                <a:latin typeface="Calibri"/>
                <a:cs typeface="Calibri"/>
              </a:defRPr>
            </a:lvl1pPr>
          </a:lstStyle>
          <a:p>
            <a:r>
              <a:rPr lang="en-US" smtClean="0"/>
              <a:t>SIAM CSE17, Feb 2017</a:t>
            </a:r>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latin typeface="Calibri"/>
                <a:cs typeface="Calibri"/>
              </a:defRPr>
            </a:lvl1pPr>
          </a:lstStyle>
          <a:p>
            <a:fld id="{F0C94032-CD4C-4C25-B0C2-CEC720522D92}" type="slidenum">
              <a:rPr lang="en-US" smtClean="0"/>
              <a:pPr/>
              <a:t>‹#›</a:t>
            </a:fld>
            <a:endParaRPr lang="en-US" dirty="0"/>
          </a:p>
        </p:txBody>
      </p:sp>
      <p:pic>
        <p:nvPicPr>
          <p:cNvPr id="11" name="Picture 10" descr="IDEAS_logo.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238678" y="6417641"/>
            <a:ext cx="814855" cy="376761"/>
          </a:xfrm>
          <a:prstGeom prst="rect">
            <a:avLst/>
          </a:prstGeom>
        </p:spPr>
      </p:pic>
      <p:sp>
        <p:nvSpPr>
          <p:cNvPr id="10" name="Footer Placeholder 4"/>
          <p:cNvSpPr>
            <a:spLocks noGrp="1"/>
          </p:cNvSpPr>
          <p:nvPr>
            <p:ph type="ftr" sz="quarter" idx="3"/>
          </p:nvPr>
        </p:nvSpPr>
        <p:spPr>
          <a:xfrm>
            <a:off x="4146906" y="6510930"/>
            <a:ext cx="2303967" cy="220765"/>
          </a:xfrm>
          <a:prstGeom prst="rect">
            <a:avLst/>
          </a:prstGeom>
        </p:spPr>
        <p:txBody>
          <a:bodyPr/>
          <a:lstStyle>
            <a:lvl1pPr>
              <a:defRPr sz="800">
                <a:latin typeface="Calibri"/>
                <a:cs typeface="Calibri"/>
              </a:defRPr>
            </a:lvl1pPr>
          </a:lstStyle>
          <a:p>
            <a:r>
              <a:rPr lang="en-US" dirty="0" smtClean="0"/>
              <a:t>SIAM CSE17, Feb 2017</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dt="0"/>
  <p:txStyles>
    <p:titleStyle>
      <a:lvl1pPr algn="l" rtl="0" eaLnBrk="1" latinLnBrk="0" hangingPunct="1">
        <a:spcBef>
          <a:spcPct val="0"/>
        </a:spcBef>
        <a:buNone/>
        <a:defRPr kumimoji="0" sz="4400" kern="1200">
          <a:solidFill>
            <a:schemeClr val="tx2"/>
          </a:solidFill>
          <a:latin typeface="Calibri"/>
          <a:ea typeface="+mj-ea"/>
          <a:cs typeface="Calibri"/>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hyperlink" Target="http://bit.ly/siam-cse17-mt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deas-productivity.org/resources/training-events" TargetMode="External"/><Relationship Id="rId3" Type="http://schemas.openxmlformats.org/officeDocument/2006/relationships/hyperlink" Target="https://extremecomputingtraining.anl.gov/agenda-201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carpentry.org/lessons/" TargetMode="External"/><Relationship Id="rId4" Type="http://schemas.openxmlformats.org/officeDocument/2006/relationships/hyperlink" Target="http://www.software.ac.uk" TargetMode="External"/><Relationship Id="rId5" Type="http://schemas.openxmlformats.org/officeDocument/2006/relationships/hyperlink" Target="https://www.software.ac.uk/resources/guides-everything" TargetMode="External"/><Relationship Id="rId6" Type="http://schemas.openxmlformats.org/officeDocument/2006/relationships/hyperlink" Target="http://www.SciComp.StackExchange.com" TargetMode="External"/><Relationship Id="rId1" Type="http://schemas.openxmlformats.org/officeDocument/2006/relationships/slideLayout" Target="../slideLayouts/slideLayout2.xml"/><Relationship Id="rId2" Type="http://schemas.openxmlformats.org/officeDocument/2006/relationships/hyperlink" Target="http://software-carpentr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jp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hyperlink" Target="http://www.ideas-productivity.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hyperlink" Target="http://meetings.siam.org/sess/dsp_programsess.cfm?SESSIONCODE=61498" TargetMode="External"/><Relationship Id="rId4" Type="http://schemas.openxmlformats.org/officeDocument/2006/relationships/hyperlink" Target="https://github.com/uwescience/git-tutorials-siamcse2017" TargetMode="External"/><Relationship Id="rId1" Type="http://schemas.openxmlformats.org/officeDocument/2006/relationships/slideLayout" Target="../slideLayouts/slideLayout2.xml"/><Relationship Id="rId2" Type="http://schemas.openxmlformats.org/officeDocument/2006/relationships/hyperlink" Target="https://github.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arxiv.org/abs/1610.02608"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400" dirty="0" smtClean="0"/>
              <a:t>Lois Curfman McInnes, Argonne National Laboratory</a:t>
            </a:r>
            <a:endParaRPr lang="en-US" sz="2400" dirty="0"/>
          </a:p>
        </p:txBody>
      </p:sp>
      <p:sp>
        <p:nvSpPr>
          <p:cNvPr id="4" name="TextBox 3"/>
          <p:cNvSpPr txBox="1"/>
          <p:nvPr/>
        </p:nvSpPr>
        <p:spPr>
          <a:xfrm>
            <a:off x="1351239" y="4266880"/>
            <a:ext cx="2513729" cy="1200328"/>
          </a:xfrm>
          <a:prstGeom prst="rect">
            <a:avLst/>
          </a:prstGeom>
          <a:noFill/>
        </p:spPr>
        <p:txBody>
          <a:bodyPr wrap="none" rtlCol="0">
            <a:spAutoFit/>
          </a:bodyPr>
          <a:lstStyle/>
          <a:p>
            <a:r>
              <a:rPr lang="en-US" sz="2400" dirty="0" smtClean="0">
                <a:solidFill>
                  <a:schemeClr val="tx2"/>
                </a:solidFill>
              </a:rPr>
              <a:t>SIAM </a:t>
            </a:r>
            <a:r>
              <a:rPr lang="en-US" sz="2400" dirty="0">
                <a:solidFill>
                  <a:schemeClr val="tx2"/>
                </a:solidFill>
              </a:rPr>
              <a:t>C</a:t>
            </a:r>
            <a:r>
              <a:rPr lang="en-US" sz="2400" dirty="0" smtClean="0">
                <a:solidFill>
                  <a:schemeClr val="tx2"/>
                </a:solidFill>
              </a:rPr>
              <a:t>SE17 </a:t>
            </a:r>
          </a:p>
          <a:p>
            <a:r>
              <a:rPr lang="en-US" sz="2400" dirty="0" smtClean="0">
                <a:solidFill>
                  <a:schemeClr val="tx2"/>
                </a:solidFill>
              </a:rPr>
              <a:t>Atlanta, GA</a:t>
            </a:r>
          </a:p>
          <a:p>
            <a:r>
              <a:rPr lang="en-US" sz="2400" dirty="0" smtClean="0">
                <a:solidFill>
                  <a:schemeClr val="tx2"/>
                </a:solidFill>
              </a:rPr>
              <a:t>February 28, 2017</a:t>
            </a:r>
            <a:endParaRPr lang="en-US" sz="2400" dirty="0">
              <a:solidFill>
                <a:schemeClr val="tx2"/>
              </a:solidFill>
            </a:endParaRPr>
          </a:p>
        </p:txBody>
      </p:sp>
      <p:sp>
        <p:nvSpPr>
          <p:cNvPr id="7" name="TextBox 6"/>
          <p:cNvSpPr txBox="1"/>
          <p:nvPr/>
        </p:nvSpPr>
        <p:spPr>
          <a:xfrm>
            <a:off x="1351239" y="537745"/>
            <a:ext cx="6230519" cy="3046988"/>
          </a:xfrm>
          <a:prstGeom prst="rect">
            <a:avLst/>
          </a:prstGeom>
          <a:noFill/>
        </p:spPr>
        <p:txBody>
          <a:bodyPr wrap="square" rtlCol="0">
            <a:spAutoFit/>
          </a:bodyPr>
          <a:lstStyle/>
          <a:p>
            <a:r>
              <a:rPr lang="en-US" sz="4800" dirty="0" smtClean="0">
                <a:solidFill>
                  <a:schemeClr val="tx2"/>
                </a:solidFill>
              </a:rPr>
              <a:t>CSE Collaboration through Software:  Improving Productivity and Sustainability </a:t>
            </a:r>
            <a:endParaRPr lang="en-US" sz="4800" dirty="0">
              <a:solidFill>
                <a:schemeClr val="tx2"/>
              </a:solidFill>
            </a:endParaRPr>
          </a:p>
        </p:txBody>
      </p:sp>
      <p:pic>
        <p:nvPicPr>
          <p:cNvPr id="5" name="Picture 2" descr="https://licensebuttons.net/l/by/4.0/88x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99" y="6245299"/>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33500" y="5496817"/>
            <a:ext cx="7456713" cy="461665"/>
          </a:xfrm>
          <a:prstGeom prst="rect">
            <a:avLst/>
          </a:prstGeom>
        </p:spPr>
        <p:txBody>
          <a:bodyPr wrap="square">
            <a:spAutoFit/>
          </a:bodyPr>
          <a:lstStyle/>
          <a:p>
            <a:r>
              <a:rPr lang="en-US" sz="2400" i="1" dirty="0">
                <a:solidFill>
                  <a:schemeClr val="tx2"/>
                </a:solidFill>
              </a:rPr>
              <a:t>Tutorial slides available at: </a:t>
            </a:r>
            <a:r>
              <a:rPr lang="en-US" sz="2400" i="1" dirty="0" smtClean="0">
                <a:solidFill>
                  <a:schemeClr val="tx2"/>
                </a:solidFill>
              </a:rPr>
              <a:t>  </a:t>
            </a:r>
            <a:r>
              <a:rPr lang="en-US" sz="2400" i="1" dirty="0" smtClean="0">
                <a:solidFill>
                  <a:schemeClr val="tx2"/>
                </a:solidFill>
                <a:hlinkClick r:id="rId3"/>
              </a:rPr>
              <a:t>http</a:t>
            </a:r>
            <a:r>
              <a:rPr lang="en-US" sz="2400" i="1" dirty="0">
                <a:solidFill>
                  <a:schemeClr val="tx2"/>
                </a:solidFill>
                <a:hlinkClick r:id="rId3"/>
              </a:rPr>
              <a:t>://bit.ly/siam-cse17-mt3</a:t>
            </a:r>
            <a:endParaRPr lang="en-US" sz="2400" i="1" dirty="0">
              <a:solidFill>
                <a:schemeClr val="tx2"/>
              </a:solidFill>
            </a:endParaRPr>
          </a:p>
        </p:txBody>
      </p:sp>
    </p:spTree>
    <p:extLst>
      <p:ext uri="{BB962C8B-B14F-4D97-AF65-F5344CB8AC3E}">
        <p14:creationId xmlns:p14="http://schemas.microsoft.com/office/powerpoint/2010/main" val="27146271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Challenges of CSE software</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10</a:t>
            </a:fld>
            <a:endParaRPr kumimoji="0" lang="en-US" dirty="0">
              <a:solidFill>
                <a:srgbClr val="FFFFFF"/>
              </a:solidFill>
            </a:endParaRPr>
          </a:p>
        </p:txBody>
      </p:sp>
      <p:sp>
        <p:nvSpPr>
          <p:cNvPr id="4" name="Content Placeholder 3"/>
          <p:cNvSpPr>
            <a:spLocks noGrp="1"/>
          </p:cNvSpPr>
          <p:nvPr>
            <p:ph sz="quarter" idx="1"/>
          </p:nvPr>
        </p:nvSpPr>
        <p:spPr/>
        <p:txBody>
          <a:bodyPr>
            <a:normAutofit fontScale="85000" lnSpcReduction="20000"/>
          </a:bodyPr>
          <a:lstStyle/>
          <a:p>
            <a:pPr marL="0" indent="0">
              <a:buNone/>
            </a:pPr>
            <a:r>
              <a:rPr lang="en-US" b="1" dirty="0" smtClean="0"/>
              <a:t>Technical</a:t>
            </a:r>
            <a:r>
              <a:rPr lang="en-US" dirty="0" smtClean="0"/>
              <a:t> </a:t>
            </a:r>
            <a:endParaRPr lang="en-US" dirty="0"/>
          </a:p>
          <a:p>
            <a:r>
              <a:rPr lang="en-US" dirty="0" smtClean="0"/>
              <a:t>All </a:t>
            </a:r>
            <a:r>
              <a:rPr lang="en-US" dirty="0"/>
              <a:t>parts of the cycle can be under research </a:t>
            </a:r>
            <a:endParaRPr lang="en-US" dirty="0" smtClean="0">
              <a:latin typeface="Wingdings"/>
            </a:endParaRPr>
          </a:p>
          <a:p>
            <a:r>
              <a:rPr lang="en-US" dirty="0" smtClean="0"/>
              <a:t>Requirements </a:t>
            </a:r>
            <a:r>
              <a:rPr lang="en-US" dirty="0"/>
              <a:t>change throughout the lifecycle as knowledge </a:t>
            </a:r>
            <a:r>
              <a:rPr lang="en-US" dirty="0" smtClean="0"/>
              <a:t>grows</a:t>
            </a:r>
            <a:endParaRPr lang="en-US" dirty="0"/>
          </a:p>
          <a:p>
            <a:r>
              <a:rPr lang="en-US" dirty="0" smtClean="0"/>
              <a:t>Verification </a:t>
            </a:r>
            <a:r>
              <a:rPr lang="en-US" dirty="0"/>
              <a:t>complicated by floating point representation </a:t>
            </a:r>
            <a:endParaRPr lang="en-US" dirty="0" smtClean="0"/>
          </a:p>
          <a:p>
            <a:r>
              <a:rPr lang="en-US" dirty="0" smtClean="0"/>
              <a:t>Real </a:t>
            </a:r>
            <a:r>
              <a:rPr lang="en-US" dirty="0"/>
              <a:t>world is messy, so is the software </a:t>
            </a:r>
          </a:p>
          <a:p>
            <a:pPr marL="0" indent="0">
              <a:buNone/>
            </a:pPr>
            <a:r>
              <a:rPr lang="en-US" b="1" dirty="0"/>
              <a:t>Sociological </a:t>
            </a:r>
          </a:p>
          <a:p>
            <a:r>
              <a:rPr lang="en-US" dirty="0" smtClean="0"/>
              <a:t>Competing </a:t>
            </a:r>
            <a:r>
              <a:rPr lang="en-US" dirty="0"/>
              <a:t>priorities and </a:t>
            </a:r>
            <a:r>
              <a:rPr lang="en-US" dirty="0" smtClean="0"/>
              <a:t>incentives</a:t>
            </a:r>
          </a:p>
          <a:p>
            <a:r>
              <a:rPr lang="en-US" dirty="0" smtClean="0"/>
              <a:t>Limited resources</a:t>
            </a:r>
          </a:p>
          <a:p>
            <a:r>
              <a:rPr lang="en-US" dirty="0" smtClean="0"/>
              <a:t>Perception of overhead with deferred benefit</a:t>
            </a:r>
            <a:endParaRPr lang="en-US" dirty="0"/>
          </a:p>
          <a:p>
            <a:r>
              <a:rPr lang="en-US" dirty="0" smtClean="0"/>
              <a:t>Need </a:t>
            </a:r>
            <a:r>
              <a:rPr lang="en-US" dirty="0"/>
              <a:t>for interdisciplinary interactions </a:t>
            </a:r>
          </a:p>
          <a:p>
            <a:endParaRPr lang="en-US" dirty="0"/>
          </a:p>
        </p:txBody>
      </p:sp>
      <p:sp>
        <p:nvSpPr>
          <p:cNvPr id="6"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665468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Taking stock: Understanding what you want from your CSE software and how to achieve it</a:t>
            </a:r>
            <a:endParaRPr lang="en-US" sz="3200" dirty="0"/>
          </a:p>
        </p:txBody>
      </p:sp>
      <p:sp>
        <p:nvSpPr>
          <p:cNvPr id="3" name="Content Placeholder 2"/>
          <p:cNvSpPr>
            <a:spLocks noGrp="1"/>
          </p:cNvSpPr>
          <p:nvPr>
            <p:ph idx="1"/>
          </p:nvPr>
        </p:nvSpPr>
        <p:spPr>
          <a:xfrm>
            <a:off x="546922" y="1721556"/>
            <a:ext cx="8212667" cy="4656666"/>
          </a:xfrm>
        </p:spPr>
        <p:txBody>
          <a:bodyPr>
            <a:normAutofit fontScale="77500" lnSpcReduction="20000"/>
          </a:bodyPr>
          <a:lstStyle/>
          <a:p>
            <a:r>
              <a:rPr lang="en-US" b="1" dirty="0"/>
              <a:t>S</a:t>
            </a:r>
            <a:r>
              <a:rPr lang="en-US" b="1" dirty="0" smtClean="0"/>
              <a:t>oftware architecture and process design</a:t>
            </a:r>
          </a:p>
          <a:p>
            <a:pPr lvl="1"/>
            <a:r>
              <a:rPr lang="en-US" dirty="0" smtClean="0"/>
              <a:t>Managing complexity and avoiding technical debt (future saving)</a:t>
            </a:r>
          </a:p>
          <a:p>
            <a:pPr lvl="1"/>
            <a:r>
              <a:rPr lang="en-US" dirty="0" smtClean="0"/>
              <a:t>Worthwhile to understand trade-offs</a:t>
            </a:r>
            <a:endParaRPr lang="en-US" dirty="0"/>
          </a:p>
          <a:p>
            <a:r>
              <a:rPr lang="en-US" b="1" dirty="0" smtClean="0"/>
              <a:t>Issues to consider</a:t>
            </a:r>
          </a:p>
          <a:p>
            <a:pPr lvl="1"/>
            <a:r>
              <a:rPr lang="en-US" b="1" dirty="0" smtClean="0"/>
              <a:t>The target of the software</a:t>
            </a:r>
          </a:p>
          <a:p>
            <a:pPr lvl="2"/>
            <a:r>
              <a:rPr lang="en-US" dirty="0" smtClean="0"/>
              <a:t>Proof-of-concept</a:t>
            </a:r>
          </a:p>
          <a:p>
            <a:pPr lvl="2"/>
            <a:r>
              <a:rPr lang="en-US" dirty="0" smtClean="0"/>
              <a:t>Discard </a:t>
            </a:r>
            <a:r>
              <a:rPr lang="en-US" dirty="0"/>
              <a:t>once you’re done with it (or the student/postdoc leaves</a:t>
            </a:r>
            <a:r>
              <a:rPr lang="en-US" dirty="0" smtClean="0"/>
              <a:t>)</a:t>
            </a:r>
          </a:p>
          <a:p>
            <a:pPr lvl="2"/>
            <a:r>
              <a:rPr lang="en-US" dirty="0" smtClean="0"/>
              <a:t>Long-</a:t>
            </a:r>
            <a:r>
              <a:rPr lang="en-US" dirty="0"/>
              <a:t>term research tool that successive group members will extend</a:t>
            </a:r>
          </a:p>
          <a:p>
            <a:pPr lvl="2"/>
            <a:r>
              <a:rPr lang="en-US" dirty="0" smtClean="0"/>
              <a:t>Others …</a:t>
            </a:r>
          </a:p>
          <a:p>
            <a:pPr lvl="1"/>
            <a:r>
              <a:rPr lang="en-US" b="1" dirty="0" smtClean="0"/>
              <a:t>How </a:t>
            </a:r>
            <a:r>
              <a:rPr lang="en-US" b="1" dirty="0"/>
              <a:t>important are performance, scalability, portability </a:t>
            </a:r>
            <a:r>
              <a:rPr lang="en-US" dirty="0"/>
              <a:t>to you?</a:t>
            </a:r>
          </a:p>
          <a:p>
            <a:pPr lvl="1"/>
            <a:r>
              <a:rPr lang="en-US" b="1" dirty="0"/>
              <a:t>Buy vs. build: </a:t>
            </a:r>
            <a:r>
              <a:rPr lang="en-US" dirty="0"/>
              <a:t>can you achieve your goals by contributing to </a:t>
            </a:r>
            <a:r>
              <a:rPr lang="en-US" dirty="0" err="1" smtClean="0"/>
              <a:t>exisiting</a:t>
            </a:r>
            <a:r>
              <a:rPr lang="en-US" dirty="0" smtClean="0"/>
              <a:t> </a:t>
            </a:r>
            <a:r>
              <a:rPr lang="en-US" dirty="0"/>
              <a:t>software, or do you need to start from scratch?</a:t>
            </a:r>
          </a:p>
          <a:p>
            <a:pPr lvl="1"/>
            <a:r>
              <a:rPr lang="en-US" dirty="0"/>
              <a:t>What</a:t>
            </a:r>
            <a:r>
              <a:rPr lang="en-US" b="1" dirty="0"/>
              <a:t> 3</a:t>
            </a:r>
            <a:r>
              <a:rPr lang="en-US" b="1" baseline="30000" dirty="0"/>
              <a:t>rd</a:t>
            </a:r>
            <a:r>
              <a:rPr lang="en-US" b="1" dirty="0"/>
              <a:t>-party software </a:t>
            </a:r>
            <a:r>
              <a:rPr lang="en-US" dirty="0"/>
              <a:t>are you willing to depend on</a:t>
            </a:r>
            <a:r>
              <a:rPr lang="en-US" dirty="0" smtClean="0"/>
              <a:t>?</a:t>
            </a:r>
          </a:p>
          <a:p>
            <a:r>
              <a:rPr lang="en-US" b="1" dirty="0"/>
              <a:t>Target should dictate the rigor of the design and software process</a:t>
            </a:r>
          </a:p>
          <a:p>
            <a:pPr lvl="1"/>
            <a:r>
              <a:rPr lang="en-US" dirty="0"/>
              <a:t>Cognizant of resource </a:t>
            </a:r>
            <a:r>
              <a:rPr lang="en-US" dirty="0" smtClean="0"/>
              <a:t>constraints</a:t>
            </a:r>
            <a:endParaRPr lang="en-US" dirty="0"/>
          </a:p>
          <a:p>
            <a:pPr lvl="1"/>
            <a:endParaRPr lang="en-US" dirty="0"/>
          </a:p>
          <a:p>
            <a:pPr lvl="2"/>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EB47A2ED-984A-EE4E-AA15-963B9A501850}" type="slidenum">
              <a:rPr lang="en-US" smtClean="0"/>
              <a:t>11</a:t>
            </a:fld>
            <a:endParaRPr lang="en-US"/>
          </a:p>
        </p:txBody>
      </p:sp>
      <p:sp>
        <p:nvSpPr>
          <p:cNvPr id="6"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1098000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smtClean="0"/>
              <a:t>Software process for CSE</a:t>
            </a:r>
            <a:endParaRPr lang="en-US" sz="4800" dirty="0"/>
          </a:p>
        </p:txBody>
      </p:sp>
      <p:sp>
        <p:nvSpPr>
          <p:cNvPr id="4" name="Slide Number Placeholder 3"/>
          <p:cNvSpPr>
            <a:spLocks noGrp="1"/>
          </p:cNvSpPr>
          <p:nvPr>
            <p:ph type="sldNum" sz="quarter" idx="12"/>
          </p:nvPr>
        </p:nvSpPr>
        <p:spPr/>
        <p:txBody>
          <a:bodyPr>
            <a:normAutofit fontScale="85000" lnSpcReduction="20000"/>
          </a:bodyPr>
          <a:lstStyle/>
          <a:p>
            <a:pPr algn="ctr" eaLnBrk="1" latinLnBrk="0" hangingPunct="1"/>
            <a:fld id="{F0C94032-CD4C-4C25-B0C2-CEC720522D92}" type="slidenum">
              <a:rPr kumimoji="0" lang="en-US" smtClean="0"/>
              <a:pPr algn="ctr" eaLnBrk="1" latinLnBrk="0" hangingPunct="1"/>
              <a:t>12</a:t>
            </a:fld>
            <a:endParaRPr kumimoji="0" lang="en-US" sz="2400" dirty="0">
              <a:solidFill>
                <a:srgbClr val="FFFFFF"/>
              </a:solidFill>
            </a:endParaRPr>
          </a:p>
        </p:txBody>
      </p:sp>
      <p:sp>
        <p:nvSpPr>
          <p:cNvPr id="7" name="Content Placeholder 6"/>
          <p:cNvSpPr>
            <a:spLocks noGrp="1"/>
          </p:cNvSpPr>
          <p:nvPr>
            <p:ph sz="quarter" idx="1"/>
          </p:nvPr>
        </p:nvSpPr>
        <p:spPr>
          <a:xfrm>
            <a:off x="612648" y="1600200"/>
            <a:ext cx="8153400" cy="4820356"/>
          </a:xfrm>
        </p:spPr>
        <p:txBody>
          <a:bodyPr>
            <a:normAutofit fontScale="77500" lnSpcReduction="20000"/>
          </a:bodyPr>
          <a:lstStyle/>
          <a:p>
            <a:pPr marL="0" indent="0">
              <a:buNone/>
            </a:pPr>
            <a:r>
              <a:rPr lang="en-US" b="1" dirty="0" smtClean="0"/>
              <a:t>Baseline </a:t>
            </a:r>
            <a:endParaRPr lang="en-US" dirty="0" smtClean="0"/>
          </a:p>
          <a:p>
            <a:r>
              <a:rPr lang="en-US" b="1" dirty="0" smtClean="0"/>
              <a:t>Invest </a:t>
            </a:r>
            <a:r>
              <a:rPr lang="en-US" b="1" dirty="0"/>
              <a:t>in extensible code </a:t>
            </a:r>
            <a:r>
              <a:rPr lang="en-US" b="1" dirty="0" smtClean="0"/>
              <a:t>design</a:t>
            </a:r>
            <a:endParaRPr lang="en-US" b="1" dirty="0"/>
          </a:p>
          <a:p>
            <a:pPr lvl="1"/>
            <a:r>
              <a:rPr lang="en-US" dirty="0"/>
              <a:t>Most uses need additions and/or customizations</a:t>
            </a:r>
          </a:p>
          <a:p>
            <a:pPr lvl="1"/>
            <a:r>
              <a:rPr lang="en-US" dirty="0" smtClean="0"/>
              <a:t>Use </a:t>
            </a:r>
            <a:r>
              <a:rPr lang="en-US" dirty="0"/>
              <a:t>version control and automated </a:t>
            </a:r>
            <a:r>
              <a:rPr lang="en-US" dirty="0" smtClean="0"/>
              <a:t>testing</a:t>
            </a:r>
            <a:endParaRPr lang="en-US" dirty="0"/>
          </a:p>
          <a:p>
            <a:pPr lvl="1"/>
            <a:r>
              <a:rPr lang="en-US" dirty="0" smtClean="0"/>
              <a:t>Institute </a:t>
            </a:r>
            <a:r>
              <a:rPr lang="en-US" dirty="0"/>
              <a:t>a rigorous verification and validation </a:t>
            </a:r>
            <a:r>
              <a:rPr lang="en-US" dirty="0" smtClean="0"/>
              <a:t>regime</a:t>
            </a:r>
          </a:p>
          <a:p>
            <a:pPr lvl="1"/>
            <a:r>
              <a:rPr lang="en-US" dirty="0" smtClean="0"/>
              <a:t>Define </a:t>
            </a:r>
            <a:r>
              <a:rPr lang="en-US" dirty="0"/>
              <a:t>coding and testing standards </a:t>
            </a:r>
          </a:p>
          <a:p>
            <a:r>
              <a:rPr lang="en-US" b="1" dirty="0" smtClean="0"/>
              <a:t>Clear </a:t>
            </a:r>
            <a:r>
              <a:rPr lang="en-US" b="1" dirty="0"/>
              <a:t>and well defined policies </a:t>
            </a:r>
            <a:r>
              <a:rPr lang="en-US" b="1" dirty="0" smtClean="0"/>
              <a:t>for</a:t>
            </a:r>
          </a:p>
          <a:p>
            <a:pPr lvl="1"/>
            <a:r>
              <a:rPr lang="en-US" dirty="0" smtClean="0"/>
              <a:t>Auditing </a:t>
            </a:r>
            <a:r>
              <a:rPr lang="en-US" dirty="0"/>
              <a:t>and </a:t>
            </a:r>
            <a:r>
              <a:rPr lang="en-US" dirty="0" smtClean="0"/>
              <a:t>maintenance</a:t>
            </a:r>
            <a:endParaRPr lang="en-US" dirty="0"/>
          </a:p>
          <a:p>
            <a:pPr lvl="1"/>
            <a:r>
              <a:rPr lang="en-US" dirty="0" smtClean="0"/>
              <a:t>Distribution </a:t>
            </a:r>
            <a:r>
              <a:rPr lang="en-US" dirty="0"/>
              <a:t>and </a:t>
            </a:r>
            <a:r>
              <a:rPr lang="en-US" dirty="0" smtClean="0"/>
              <a:t>contribution</a:t>
            </a:r>
          </a:p>
          <a:p>
            <a:pPr lvl="1"/>
            <a:r>
              <a:rPr lang="en-US" dirty="0" smtClean="0"/>
              <a:t>Documentation </a:t>
            </a:r>
            <a:endParaRPr lang="en-US" dirty="0"/>
          </a:p>
          <a:p>
            <a:pPr marL="0" indent="0">
              <a:buNone/>
            </a:pPr>
            <a:r>
              <a:rPr lang="en-US" b="1" dirty="0"/>
              <a:t>Desirable </a:t>
            </a:r>
            <a:endParaRPr lang="en-US" dirty="0"/>
          </a:p>
          <a:p>
            <a:r>
              <a:rPr lang="en-US" dirty="0" smtClean="0"/>
              <a:t>Provenance </a:t>
            </a:r>
            <a:r>
              <a:rPr lang="en-US" dirty="0"/>
              <a:t>and </a:t>
            </a:r>
            <a:r>
              <a:rPr lang="en-US" dirty="0" smtClean="0"/>
              <a:t>reproducibility</a:t>
            </a:r>
          </a:p>
          <a:p>
            <a:r>
              <a:rPr lang="en-US" dirty="0" smtClean="0"/>
              <a:t>Lifecycle management</a:t>
            </a:r>
          </a:p>
          <a:p>
            <a:r>
              <a:rPr lang="en-US" dirty="0" smtClean="0"/>
              <a:t>Open </a:t>
            </a:r>
            <a:r>
              <a:rPr lang="en-US" dirty="0"/>
              <a:t>development and frequent releases </a:t>
            </a:r>
          </a:p>
        </p:txBody>
      </p:sp>
      <p:sp>
        <p:nvSpPr>
          <p:cNvPr id="8"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2351878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Customize according to your needs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13</a:t>
            </a:fld>
            <a:endParaRPr kumimoji="0" lang="en-US" dirty="0">
              <a:solidFill>
                <a:srgbClr val="FFFFFF"/>
              </a:solidFill>
            </a:endParaRPr>
          </a:p>
        </p:txBody>
      </p:sp>
      <p:sp>
        <p:nvSpPr>
          <p:cNvPr id="4" name="Content Placeholder 3"/>
          <p:cNvSpPr>
            <a:spLocks noGrp="1"/>
          </p:cNvSpPr>
          <p:nvPr>
            <p:ph sz="quarter" idx="1"/>
          </p:nvPr>
        </p:nvSpPr>
        <p:spPr/>
        <p:txBody>
          <a:bodyPr>
            <a:normAutofit lnSpcReduction="10000"/>
          </a:bodyPr>
          <a:lstStyle/>
          <a:p>
            <a:r>
              <a:rPr lang="en-US" sz="2600" dirty="0" smtClean="0"/>
              <a:t>There </a:t>
            </a:r>
            <a:r>
              <a:rPr lang="en-US" sz="2600" dirty="0"/>
              <a:t>is no “all or none” </a:t>
            </a:r>
          </a:p>
          <a:p>
            <a:r>
              <a:rPr lang="en-US" sz="2600" dirty="0" smtClean="0"/>
              <a:t>Focus </a:t>
            </a:r>
            <a:r>
              <a:rPr lang="en-US" sz="2600" dirty="0"/>
              <a:t>on improving productivity </a:t>
            </a:r>
            <a:r>
              <a:rPr lang="en-US" sz="2600" dirty="0" smtClean="0"/>
              <a:t>and sustainability rather </a:t>
            </a:r>
            <a:r>
              <a:rPr lang="en-US" sz="2600" dirty="0"/>
              <a:t>than purity of process </a:t>
            </a:r>
            <a:r>
              <a:rPr lang="en-US" sz="2600" dirty="0" smtClean="0"/>
              <a:t> </a:t>
            </a:r>
            <a:endParaRPr lang="en-US" sz="2600" dirty="0"/>
          </a:p>
          <a:p>
            <a:r>
              <a:rPr lang="en-US" sz="2600" dirty="0"/>
              <a:t>D</a:t>
            </a:r>
            <a:r>
              <a:rPr lang="en-US" sz="2600" dirty="0" smtClean="0"/>
              <a:t>anger </a:t>
            </a:r>
            <a:r>
              <a:rPr lang="en-US" sz="2600" dirty="0"/>
              <a:t>of being too dismissive too </a:t>
            </a:r>
            <a:r>
              <a:rPr lang="en-US" sz="2600" dirty="0" smtClean="0"/>
              <a:t>soon</a:t>
            </a:r>
          </a:p>
          <a:p>
            <a:pPr lvl="1"/>
            <a:r>
              <a:rPr lang="en-US" sz="2200" dirty="0" smtClean="0"/>
              <a:t>Examine </a:t>
            </a:r>
            <a:r>
              <a:rPr lang="en-US" sz="2200" dirty="0"/>
              <a:t>options with as little bias as possible </a:t>
            </a:r>
          </a:p>
          <a:p>
            <a:r>
              <a:rPr lang="en-US" sz="2600" dirty="0" smtClean="0"/>
              <a:t>Fine </a:t>
            </a:r>
            <a:r>
              <a:rPr lang="en-US" sz="2600" dirty="0"/>
              <a:t>balance between getting a buy-in from the team and imposing process on them </a:t>
            </a:r>
          </a:p>
          <a:p>
            <a:r>
              <a:rPr lang="en-US" sz="2600" dirty="0" smtClean="0"/>
              <a:t>Many </a:t>
            </a:r>
            <a:r>
              <a:rPr lang="en-US" sz="2600" dirty="0"/>
              <a:t>skeptics get converted when they see the benefit </a:t>
            </a:r>
          </a:p>
          <a:p>
            <a:r>
              <a:rPr lang="en-US" sz="2600" dirty="0" smtClean="0"/>
              <a:t>First </a:t>
            </a:r>
            <a:r>
              <a:rPr lang="en-US" sz="2600" dirty="0"/>
              <a:t>reaction usually is resistance to change and suspicion of new processes </a:t>
            </a:r>
          </a:p>
          <a:p>
            <a:endParaRPr lang="en-US" dirty="0"/>
          </a:p>
        </p:txBody>
      </p:sp>
      <p:sp>
        <p:nvSpPr>
          <p:cNvPr id="6"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33973650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Resources</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14</a:t>
            </a:fld>
            <a:endParaRPr kumimoji="0" lang="en-US" dirty="0">
              <a:solidFill>
                <a:srgbClr val="FFFFFF"/>
              </a:solidFill>
            </a:endParaRPr>
          </a:p>
        </p:txBody>
      </p:sp>
      <p:grpSp>
        <p:nvGrpSpPr>
          <p:cNvPr id="6" name="Group 5"/>
          <p:cNvGrpSpPr/>
          <p:nvPr/>
        </p:nvGrpSpPr>
        <p:grpSpPr>
          <a:xfrm>
            <a:off x="1936035" y="2679239"/>
            <a:ext cx="4837625" cy="2260739"/>
            <a:chOff x="2186100" y="1647158"/>
            <a:chExt cx="4837625" cy="2260739"/>
          </a:xfrm>
        </p:grpSpPr>
        <p:sp>
          <p:nvSpPr>
            <p:cNvPr id="7" name="Oval 6"/>
            <p:cNvSpPr/>
            <p:nvPr/>
          </p:nvSpPr>
          <p:spPr>
            <a:xfrm>
              <a:off x="3657011" y="2305933"/>
              <a:ext cx="1775591" cy="881869"/>
            </a:xfrm>
            <a:prstGeom prst="ellipse">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tx1"/>
                  </a:solidFill>
                </a:rPr>
                <a:t>Software Productivity &amp; Sustainability</a:t>
              </a:r>
              <a:endParaRPr lang="en-US" sz="1400" b="1" dirty="0">
                <a:solidFill>
                  <a:schemeClr val="tx1"/>
                </a:solidFill>
              </a:endParaRPr>
            </a:p>
          </p:txBody>
        </p:sp>
        <p:sp>
          <p:nvSpPr>
            <p:cNvPr id="8" name="Oval 7"/>
            <p:cNvSpPr/>
            <p:nvPr/>
          </p:nvSpPr>
          <p:spPr>
            <a:xfrm>
              <a:off x="2186100" y="2102833"/>
              <a:ext cx="1362288"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Planning</a:t>
              </a:r>
              <a:endParaRPr lang="en-US" sz="1200" b="1" dirty="0">
                <a:solidFill>
                  <a:schemeClr val="tx1"/>
                </a:solidFill>
              </a:endParaRPr>
            </a:p>
          </p:txBody>
        </p:sp>
        <p:sp>
          <p:nvSpPr>
            <p:cNvPr id="9" name="Oval 8"/>
            <p:cNvSpPr/>
            <p:nvPr/>
          </p:nvSpPr>
          <p:spPr>
            <a:xfrm>
              <a:off x="3868942" y="1647158"/>
              <a:ext cx="1362288"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Individual Productivity</a:t>
              </a:r>
              <a:endParaRPr lang="en-US" sz="1200" b="1" dirty="0">
                <a:solidFill>
                  <a:schemeClr val="tx1"/>
                </a:solidFill>
              </a:endParaRPr>
            </a:p>
          </p:txBody>
        </p:sp>
        <p:sp>
          <p:nvSpPr>
            <p:cNvPr id="10" name="Oval 9"/>
            <p:cNvSpPr/>
            <p:nvPr/>
          </p:nvSpPr>
          <p:spPr>
            <a:xfrm>
              <a:off x="3864120" y="3452222"/>
              <a:ext cx="1362288"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Crosscutting</a:t>
              </a:r>
              <a:endParaRPr lang="en-US" sz="1200" b="1" dirty="0">
                <a:solidFill>
                  <a:schemeClr val="tx1"/>
                </a:solidFill>
              </a:endParaRPr>
            </a:p>
          </p:txBody>
        </p:sp>
        <p:sp>
          <p:nvSpPr>
            <p:cNvPr id="11" name="Oval 10"/>
            <p:cNvSpPr/>
            <p:nvPr/>
          </p:nvSpPr>
          <p:spPr>
            <a:xfrm>
              <a:off x="5540827" y="3130151"/>
              <a:ext cx="1424617"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Performance</a:t>
              </a:r>
              <a:endParaRPr lang="en-US" sz="1200" b="1" dirty="0">
                <a:solidFill>
                  <a:schemeClr val="tx1"/>
                </a:solidFill>
              </a:endParaRPr>
            </a:p>
          </p:txBody>
        </p:sp>
        <p:sp>
          <p:nvSpPr>
            <p:cNvPr id="12" name="Oval 11"/>
            <p:cNvSpPr/>
            <p:nvPr/>
          </p:nvSpPr>
          <p:spPr>
            <a:xfrm>
              <a:off x="5541984" y="2207242"/>
              <a:ext cx="1481741"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Collaboration</a:t>
              </a:r>
              <a:endParaRPr lang="en-US" sz="1200" b="1" dirty="0">
                <a:solidFill>
                  <a:schemeClr val="tx1"/>
                </a:solidFill>
              </a:endParaRPr>
            </a:p>
          </p:txBody>
        </p:sp>
        <p:sp>
          <p:nvSpPr>
            <p:cNvPr id="13" name="Oval 12"/>
            <p:cNvSpPr/>
            <p:nvPr/>
          </p:nvSpPr>
          <p:spPr>
            <a:xfrm>
              <a:off x="2294723" y="3196883"/>
              <a:ext cx="1362288" cy="455675"/>
            </a:xfrm>
            <a:prstGeom prst="ellipse">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rPr>
                <a:t>Reliability</a:t>
              </a:r>
              <a:endParaRPr lang="en-US" sz="1200" b="1" dirty="0">
                <a:solidFill>
                  <a:schemeClr val="tx1"/>
                </a:solidFill>
              </a:endParaRPr>
            </a:p>
          </p:txBody>
        </p:sp>
        <p:cxnSp>
          <p:nvCxnSpPr>
            <p:cNvPr id="14" name="Straight Connector 13"/>
            <p:cNvCxnSpPr>
              <a:stCxn id="7" idx="4"/>
              <a:endCxn id="10" idx="0"/>
            </p:cNvCxnSpPr>
            <p:nvPr/>
          </p:nvCxnSpPr>
          <p:spPr>
            <a:xfrm>
              <a:off x="4544807" y="3187802"/>
              <a:ext cx="457" cy="26442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7" idx="5"/>
              <a:endCxn id="11" idx="1"/>
            </p:cNvCxnSpPr>
            <p:nvPr/>
          </p:nvCxnSpPr>
          <p:spPr>
            <a:xfrm>
              <a:off x="5172573" y="3058655"/>
              <a:ext cx="576884" cy="138228"/>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6"/>
              <a:endCxn id="12" idx="3"/>
            </p:cNvCxnSpPr>
            <p:nvPr/>
          </p:nvCxnSpPr>
          <p:spPr>
            <a:xfrm flipV="1">
              <a:off x="5432602" y="2596185"/>
              <a:ext cx="326378" cy="15068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0"/>
              <a:endCxn id="9" idx="4"/>
            </p:cNvCxnSpPr>
            <p:nvPr/>
          </p:nvCxnSpPr>
          <p:spPr>
            <a:xfrm flipV="1">
              <a:off x="4544807" y="2102833"/>
              <a:ext cx="5279" cy="2031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7" idx="1"/>
              <a:endCxn id="8" idx="6"/>
            </p:cNvCxnSpPr>
            <p:nvPr/>
          </p:nvCxnSpPr>
          <p:spPr>
            <a:xfrm flipH="1" flipV="1">
              <a:off x="3548388" y="2330671"/>
              <a:ext cx="368652" cy="10440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3"/>
              <a:endCxn id="13" idx="7"/>
            </p:cNvCxnSpPr>
            <p:nvPr/>
          </p:nvCxnSpPr>
          <p:spPr>
            <a:xfrm flipH="1">
              <a:off x="3457509" y="3058655"/>
              <a:ext cx="459531" cy="20496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6977305" y="2200093"/>
            <a:ext cx="1977091" cy="1600438"/>
          </a:xfrm>
          <a:prstGeom prst="rect">
            <a:avLst/>
          </a:prstGeom>
          <a:noFill/>
        </p:spPr>
        <p:txBody>
          <a:bodyPr wrap="square" rtlCol="0">
            <a:spAutoFit/>
          </a:bodyPr>
          <a:lstStyle/>
          <a:p>
            <a:r>
              <a:rPr lang="en-US" sz="1400" b="1" dirty="0" smtClean="0"/>
              <a:t>Collaboration:</a:t>
            </a:r>
          </a:p>
          <a:p>
            <a:pPr marL="285750" indent="-285750">
              <a:buFont typeface="Arial"/>
              <a:buChar char="•"/>
            </a:pPr>
            <a:r>
              <a:rPr lang="en-US" sz="1400" dirty="0" smtClean="0"/>
              <a:t>Version control</a:t>
            </a:r>
          </a:p>
          <a:p>
            <a:pPr marL="285750" indent="-285750">
              <a:buFont typeface="Arial"/>
              <a:buChar char="•"/>
            </a:pPr>
            <a:r>
              <a:rPr lang="en-US" sz="1400" b="1" dirty="0" smtClean="0">
                <a:solidFill>
                  <a:srgbClr val="94B6D2"/>
                </a:solidFill>
              </a:rPr>
              <a:t>Licensing</a:t>
            </a:r>
          </a:p>
          <a:p>
            <a:pPr marL="285750" indent="-285750">
              <a:buFont typeface="Arial"/>
              <a:buChar char="•"/>
            </a:pPr>
            <a:r>
              <a:rPr lang="en-US" sz="1400" b="1" dirty="0">
                <a:solidFill>
                  <a:srgbClr val="94B6D2"/>
                </a:solidFill>
              </a:rPr>
              <a:t>Strategies for more effective </a:t>
            </a:r>
            <a:r>
              <a:rPr lang="en-US" sz="1400" b="1" dirty="0" smtClean="0">
                <a:solidFill>
                  <a:srgbClr val="94B6D2"/>
                </a:solidFill>
              </a:rPr>
              <a:t>teams</a:t>
            </a:r>
            <a:endParaRPr lang="en-US" sz="1400" b="1" dirty="0">
              <a:solidFill>
                <a:srgbClr val="94B6D2"/>
              </a:solidFill>
            </a:endParaRPr>
          </a:p>
          <a:p>
            <a:pPr marL="285750" indent="-285750">
              <a:buFont typeface="Arial"/>
              <a:buChar char="•"/>
            </a:pPr>
            <a:r>
              <a:rPr lang="en-US" sz="1400" dirty="0" smtClean="0"/>
              <a:t>Documentation</a:t>
            </a:r>
          </a:p>
          <a:p>
            <a:pPr marL="285750" indent="-285750">
              <a:buFont typeface="Arial"/>
              <a:buChar char="•"/>
            </a:pPr>
            <a:r>
              <a:rPr lang="en-US" sz="1400" dirty="0" smtClean="0"/>
              <a:t>Issue tracking</a:t>
            </a:r>
          </a:p>
        </p:txBody>
      </p:sp>
      <p:sp>
        <p:nvSpPr>
          <p:cNvPr id="22" name="TextBox 21"/>
          <p:cNvSpPr txBox="1"/>
          <p:nvPr/>
        </p:nvSpPr>
        <p:spPr>
          <a:xfrm>
            <a:off x="373683" y="2670034"/>
            <a:ext cx="1760727" cy="2031325"/>
          </a:xfrm>
          <a:prstGeom prst="rect">
            <a:avLst/>
          </a:prstGeom>
          <a:noFill/>
        </p:spPr>
        <p:txBody>
          <a:bodyPr wrap="square" rtlCol="0">
            <a:spAutoFit/>
          </a:bodyPr>
          <a:lstStyle/>
          <a:p>
            <a:r>
              <a:rPr lang="en-US" sz="1400" b="1" dirty="0" smtClean="0"/>
              <a:t>Planning:</a:t>
            </a:r>
          </a:p>
          <a:p>
            <a:pPr marL="285750" indent="-285750">
              <a:buFont typeface="Arial"/>
              <a:buChar char="•"/>
            </a:pPr>
            <a:r>
              <a:rPr lang="en-US" sz="1400" dirty="0" smtClean="0"/>
              <a:t>Requirements</a:t>
            </a:r>
          </a:p>
          <a:p>
            <a:pPr marL="285750" indent="-285750">
              <a:buFont typeface="Arial"/>
              <a:buChar char="•"/>
            </a:pPr>
            <a:r>
              <a:rPr lang="en-US" sz="1400" dirty="0" smtClean="0"/>
              <a:t>Design</a:t>
            </a:r>
          </a:p>
          <a:p>
            <a:pPr marL="285750" indent="-285750">
              <a:buFont typeface="Arial"/>
              <a:buChar char="•"/>
            </a:pPr>
            <a:r>
              <a:rPr lang="en-US" sz="1400" dirty="0" smtClean="0"/>
              <a:t>Development</a:t>
            </a:r>
          </a:p>
          <a:p>
            <a:pPr marL="285750" indent="-285750">
              <a:buFont typeface="Arial"/>
              <a:buChar char="•"/>
            </a:pPr>
            <a:r>
              <a:rPr lang="en-US" sz="1400" dirty="0" smtClean="0"/>
              <a:t>Configuration and builds</a:t>
            </a:r>
          </a:p>
          <a:p>
            <a:pPr marL="285750" indent="-285750">
              <a:buFont typeface="Arial"/>
              <a:buChar char="•"/>
            </a:pPr>
            <a:r>
              <a:rPr lang="en-US" sz="1400" dirty="0" smtClean="0"/>
              <a:t>Legacy code</a:t>
            </a:r>
          </a:p>
          <a:p>
            <a:pPr marL="285750" indent="-285750">
              <a:buFont typeface="Arial"/>
              <a:buChar char="•"/>
            </a:pPr>
            <a:r>
              <a:rPr lang="en-US" sz="1400" dirty="0" smtClean="0"/>
              <a:t>Refactoring</a:t>
            </a:r>
          </a:p>
          <a:p>
            <a:pPr marL="742950" lvl="1" indent="-285750">
              <a:buFont typeface="Arial"/>
              <a:buChar char="•"/>
            </a:pPr>
            <a:endParaRPr lang="en-US" sz="1400" dirty="0" smtClean="0"/>
          </a:p>
        </p:txBody>
      </p:sp>
      <p:sp>
        <p:nvSpPr>
          <p:cNvPr id="23" name="TextBox 22"/>
          <p:cNvSpPr txBox="1"/>
          <p:nvPr/>
        </p:nvSpPr>
        <p:spPr>
          <a:xfrm>
            <a:off x="1569938" y="4851169"/>
            <a:ext cx="2070729" cy="1600438"/>
          </a:xfrm>
          <a:prstGeom prst="rect">
            <a:avLst/>
          </a:prstGeom>
          <a:noFill/>
        </p:spPr>
        <p:txBody>
          <a:bodyPr wrap="square" rtlCol="0">
            <a:spAutoFit/>
          </a:bodyPr>
          <a:lstStyle/>
          <a:p>
            <a:r>
              <a:rPr lang="en-US" sz="1400" b="1" dirty="0" smtClean="0"/>
              <a:t>Reliability:</a:t>
            </a:r>
          </a:p>
          <a:p>
            <a:pPr marL="285750" indent="-285750">
              <a:buFont typeface="Arial"/>
              <a:buChar char="•"/>
            </a:pPr>
            <a:r>
              <a:rPr lang="en-US" sz="1400" b="1" dirty="0" smtClean="0">
                <a:solidFill>
                  <a:schemeClr val="accent1"/>
                </a:solidFill>
              </a:rPr>
              <a:t>Testing</a:t>
            </a:r>
          </a:p>
          <a:p>
            <a:pPr marL="285750" indent="-285750">
              <a:buFont typeface="Arial"/>
              <a:buChar char="•"/>
            </a:pPr>
            <a:r>
              <a:rPr lang="en-US" sz="1400" b="1" dirty="0" smtClean="0">
                <a:solidFill>
                  <a:schemeClr val="accent1"/>
                </a:solidFill>
              </a:rPr>
              <a:t>Continuous integration testing</a:t>
            </a:r>
          </a:p>
          <a:p>
            <a:pPr marL="285750" indent="-285750">
              <a:buFont typeface="Arial"/>
              <a:buChar char="•"/>
            </a:pPr>
            <a:r>
              <a:rPr lang="en-US" sz="1400" b="1" dirty="0" smtClean="0">
                <a:solidFill>
                  <a:schemeClr val="accent1"/>
                </a:solidFill>
              </a:rPr>
              <a:t>Reproducibility</a:t>
            </a:r>
          </a:p>
          <a:p>
            <a:pPr marL="285750" indent="-285750">
              <a:buFont typeface="Arial"/>
              <a:buChar char="•"/>
            </a:pPr>
            <a:r>
              <a:rPr lang="en-US" sz="1400" dirty="0" smtClean="0"/>
              <a:t>Debugging</a:t>
            </a:r>
          </a:p>
          <a:p>
            <a:pPr marL="742950" lvl="1" indent="-285750">
              <a:buFont typeface="Arial"/>
              <a:buChar char="•"/>
            </a:pPr>
            <a:endParaRPr lang="en-US" sz="1400" dirty="0" smtClean="0"/>
          </a:p>
        </p:txBody>
      </p:sp>
      <p:pic>
        <p:nvPicPr>
          <p:cNvPr id="24" name="Picture 23" descr="Screen Shot 2017-01-21 at 6.45.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451" y="361766"/>
            <a:ext cx="3030544" cy="1300250"/>
          </a:xfrm>
          <a:prstGeom prst="rect">
            <a:avLst/>
          </a:prstGeom>
        </p:spPr>
      </p:pic>
      <p:sp>
        <p:nvSpPr>
          <p:cNvPr id="25" name="TextBox 24"/>
          <p:cNvSpPr txBox="1"/>
          <p:nvPr/>
        </p:nvSpPr>
        <p:spPr>
          <a:xfrm>
            <a:off x="4571943" y="1893826"/>
            <a:ext cx="2328389" cy="738664"/>
          </a:xfrm>
          <a:prstGeom prst="rect">
            <a:avLst/>
          </a:prstGeom>
          <a:noFill/>
        </p:spPr>
        <p:txBody>
          <a:bodyPr wrap="square" rtlCol="0">
            <a:spAutoFit/>
          </a:bodyPr>
          <a:lstStyle/>
          <a:p>
            <a:r>
              <a:rPr lang="en-US" sz="1400" b="1" dirty="0" smtClean="0"/>
              <a:t>Individual Productivity:</a:t>
            </a:r>
          </a:p>
          <a:p>
            <a:pPr marL="285750" indent="-285750">
              <a:buFont typeface="Arial"/>
              <a:buChar char="•"/>
            </a:pPr>
            <a:r>
              <a:rPr lang="en-US" sz="1400" b="1" dirty="0" smtClean="0">
                <a:solidFill>
                  <a:srgbClr val="94B6D2"/>
                </a:solidFill>
              </a:rPr>
              <a:t>Personal </a:t>
            </a:r>
            <a:r>
              <a:rPr lang="en-US" sz="1400" b="1" dirty="0" err="1" smtClean="0">
                <a:solidFill>
                  <a:srgbClr val="94B6D2"/>
                </a:solidFill>
              </a:rPr>
              <a:t>kanban</a:t>
            </a:r>
            <a:endParaRPr lang="en-US" sz="1400" b="1" dirty="0" smtClean="0">
              <a:solidFill>
                <a:srgbClr val="94B6D2"/>
              </a:solidFill>
            </a:endParaRPr>
          </a:p>
          <a:p>
            <a:pPr marL="285750" indent="-285750">
              <a:buFont typeface="Arial"/>
              <a:buChar char="•"/>
            </a:pPr>
            <a:r>
              <a:rPr lang="en-US" sz="1400" dirty="0" smtClean="0"/>
              <a:t>Individual learning plans</a:t>
            </a:r>
          </a:p>
        </p:txBody>
      </p:sp>
      <p:sp>
        <p:nvSpPr>
          <p:cNvPr id="26" name="TextBox 25"/>
          <p:cNvSpPr txBox="1"/>
          <p:nvPr/>
        </p:nvSpPr>
        <p:spPr>
          <a:xfrm>
            <a:off x="4106942" y="5186353"/>
            <a:ext cx="2984225" cy="1169551"/>
          </a:xfrm>
          <a:prstGeom prst="rect">
            <a:avLst/>
          </a:prstGeom>
          <a:noFill/>
        </p:spPr>
        <p:txBody>
          <a:bodyPr wrap="square" rtlCol="0">
            <a:spAutoFit/>
          </a:bodyPr>
          <a:lstStyle/>
          <a:p>
            <a:r>
              <a:rPr lang="en-US" sz="1400" b="1" dirty="0" smtClean="0"/>
              <a:t>Crosscutting:</a:t>
            </a:r>
          </a:p>
          <a:p>
            <a:pPr marL="285750" indent="-285750">
              <a:buFont typeface="Arial"/>
              <a:buChar char="•"/>
            </a:pPr>
            <a:r>
              <a:rPr lang="en-US" sz="1400" dirty="0" smtClean="0"/>
              <a:t>Projects and organizations</a:t>
            </a:r>
          </a:p>
          <a:p>
            <a:pPr marL="285750" indent="-285750">
              <a:buFont typeface="Arial"/>
              <a:buChar char="•"/>
            </a:pPr>
            <a:r>
              <a:rPr lang="en-US" sz="1400" dirty="0" smtClean="0"/>
              <a:t>Discussion forums, Q&amp;A sites</a:t>
            </a:r>
          </a:p>
          <a:p>
            <a:pPr marL="285750" indent="-285750">
              <a:buFont typeface="Arial"/>
              <a:buChar char="•"/>
            </a:pPr>
            <a:r>
              <a:rPr lang="en-US" sz="1400" dirty="0" smtClean="0"/>
              <a:t>Software publishing and citation</a:t>
            </a:r>
          </a:p>
          <a:p>
            <a:pPr marL="285750" indent="-285750">
              <a:buFont typeface="Arial"/>
              <a:buChar char="•"/>
            </a:pPr>
            <a:r>
              <a:rPr lang="en-US" sz="1400" dirty="0" smtClean="0"/>
              <a:t>Funding sources and programs</a:t>
            </a:r>
          </a:p>
        </p:txBody>
      </p:sp>
      <p:sp>
        <p:nvSpPr>
          <p:cNvPr id="27" name="TextBox 26"/>
          <p:cNvSpPr txBox="1"/>
          <p:nvPr/>
        </p:nvSpPr>
        <p:spPr>
          <a:xfrm>
            <a:off x="6911655" y="4004398"/>
            <a:ext cx="2049333" cy="1600438"/>
          </a:xfrm>
          <a:prstGeom prst="rect">
            <a:avLst/>
          </a:prstGeom>
          <a:noFill/>
        </p:spPr>
        <p:txBody>
          <a:bodyPr wrap="square" rtlCol="0">
            <a:spAutoFit/>
          </a:bodyPr>
          <a:lstStyle/>
          <a:p>
            <a:r>
              <a:rPr lang="en-US" sz="1400" b="1" dirty="0" smtClean="0"/>
              <a:t>Performance:</a:t>
            </a:r>
          </a:p>
          <a:p>
            <a:pPr marL="285750" indent="-285750">
              <a:buFont typeface="Arial"/>
              <a:buChar char="•"/>
            </a:pPr>
            <a:r>
              <a:rPr lang="en-US" sz="1400" dirty="0" smtClean="0"/>
              <a:t>Performance portability</a:t>
            </a:r>
          </a:p>
          <a:p>
            <a:pPr marL="285750" indent="-285750">
              <a:buFont typeface="Arial"/>
              <a:buChar char="•"/>
            </a:pPr>
            <a:r>
              <a:rPr lang="en-US" sz="1400" dirty="0"/>
              <a:t>Software </a:t>
            </a:r>
            <a:r>
              <a:rPr lang="en-US" sz="1400" dirty="0" smtClean="0"/>
              <a:t>interoperability</a:t>
            </a:r>
          </a:p>
          <a:p>
            <a:pPr marL="285750" indent="-285750">
              <a:buFont typeface="Arial"/>
              <a:buChar char="•"/>
            </a:pPr>
            <a:r>
              <a:rPr lang="en-US" sz="1400" dirty="0" smtClean="0"/>
              <a:t>High-performance computing</a:t>
            </a:r>
          </a:p>
        </p:txBody>
      </p:sp>
      <p:sp>
        <p:nvSpPr>
          <p:cNvPr id="28" name="TextBox 27"/>
          <p:cNvSpPr txBox="1"/>
          <p:nvPr/>
        </p:nvSpPr>
        <p:spPr>
          <a:xfrm>
            <a:off x="667199" y="1728685"/>
            <a:ext cx="2959358" cy="738664"/>
          </a:xfrm>
          <a:prstGeom prst="rect">
            <a:avLst/>
          </a:prstGeom>
          <a:noFill/>
          <a:ln>
            <a:solidFill>
              <a:schemeClr val="tx1"/>
            </a:solidFill>
          </a:ln>
        </p:spPr>
        <p:txBody>
          <a:bodyPr wrap="square" rtlCol="0">
            <a:spAutoFit/>
          </a:bodyPr>
          <a:lstStyle/>
          <a:p>
            <a:r>
              <a:rPr lang="en-US" sz="1400" b="1" dirty="0" smtClean="0"/>
              <a:t>Key:</a:t>
            </a:r>
          </a:p>
          <a:p>
            <a:r>
              <a:rPr lang="en-US" sz="1400" b="1" dirty="0" smtClean="0">
                <a:solidFill>
                  <a:srgbClr val="94B6D2"/>
                </a:solidFill>
              </a:rPr>
              <a:t>blue text: covered in this tutorial</a:t>
            </a:r>
          </a:p>
          <a:p>
            <a:r>
              <a:rPr lang="en-US" sz="1400" dirty="0" smtClean="0"/>
              <a:t>Black text: pointers to other resources</a:t>
            </a:r>
          </a:p>
        </p:txBody>
      </p:sp>
      <p:sp>
        <p:nvSpPr>
          <p:cNvPr id="29"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25204255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95885" cy="990600"/>
          </a:xfrm>
        </p:spPr>
        <p:txBody>
          <a:bodyPr>
            <a:noAutofit/>
          </a:bodyPr>
          <a:lstStyle/>
          <a:p>
            <a:pPr>
              <a:lnSpc>
                <a:spcPct val="90000"/>
              </a:lnSpc>
            </a:pPr>
            <a:r>
              <a:rPr lang="en-US" sz="4800" dirty="0" smtClean="0"/>
              <a:t>IDEAS </a:t>
            </a:r>
            <a:r>
              <a:rPr lang="en-US" sz="4800" i="1" dirty="0" err="1" smtClean="0"/>
              <a:t>WhatIs</a:t>
            </a:r>
            <a:r>
              <a:rPr lang="en-US" sz="4800" dirty="0" smtClean="0"/>
              <a:t> and </a:t>
            </a:r>
            <a:r>
              <a:rPr lang="en-US" sz="4800" i="1" dirty="0" err="1" smtClean="0"/>
              <a:t>HowTo</a:t>
            </a:r>
            <a:r>
              <a:rPr lang="en-US" sz="4800" dirty="0" smtClean="0"/>
              <a:t> docs</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15</a:t>
            </a:fld>
            <a:endParaRPr kumimoji="0" lang="en-US" dirty="0">
              <a:solidFill>
                <a:srgbClr val="FFFFFF"/>
              </a:solidFill>
            </a:endParaRPr>
          </a:p>
        </p:txBody>
      </p:sp>
      <p:sp>
        <p:nvSpPr>
          <p:cNvPr id="4" name="Content Placeholder 3"/>
          <p:cNvSpPr>
            <a:spLocks noGrp="1"/>
          </p:cNvSpPr>
          <p:nvPr>
            <p:ph sz="quarter" idx="1"/>
          </p:nvPr>
        </p:nvSpPr>
        <p:spPr>
          <a:xfrm>
            <a:off x="160617" y="1859291"/>
            <a:ext cx="5490883" cy="4782809"/>
          </a:xfrm>
        </p:spPr>
        <p:txBody>
          <a:bodyPr>
            <a:noAutofit/>
          </a:bodyPr>
          <a:lstStyle/>
          <a:p>
            <a:pPr>
              <a:lnSpc>
                <a:spcPct val="90000"/>
              </a:lnSpc>
            </a:pPr>
            <a:r>
              <a:rPr lang="en-US" sz="1600" b="1" dirty="0" smtClean="0"/>
              <a:t>Resources:</a:t>
            </a:r>
          </a:p>
          <a:p>
            <a:pPr lvl="1">
              <a:lnSpc>
                <a:spcPct val="90000"/>
              </a:lnSpc>
            </a:pPr>
            <a:r>
              <a:rPr lang="en-US" sz="1500" b="1" dirty="0" smtClean="0"/>
              <a:t>‘What Is’ docs</a:t>
            </a:r>
            <a:r>
              <a:rPr lang="en-US" sz="1500" dirty="0" smtClean="0"/>
              <a:t>: 2-page characterizations </a:t>
            </a:r>
            <a:r>
              <a:rPr lang="en-US" sz="1500" dirty="0"/>
              <a:t>of important </a:t>
            </a:r>
            <a:r>
              <a:rPr lang="en-US" sz="1500" dirty="0" smtClean="0"/>
              <a:t>topics for CSE software projects</a:t>
            </a:r>
          </a:p>
          <a:p>
            <a:pPr lvl="1">
              <a:lnSpc>
                <a:spcPct val="90000"/>
              </a:lnSpc>
            </a:pPr>
            <a:r>
              <a:rPr lang="en-US" sz="1500" b="1" dirty="0" smtClean="0"/>
              <a:t>‘How To’ docs</a:t>
            </a:r>
            <a:r>
              <a:rPr lang="en-US" sz="1500" dirty="0" smtClean="0"/>
              <a:t>: </a:t>
            </a:r>
            <a:r>
              <a:rPr lang="en-US" sz="1500" dirty="0"/>
              <a:t>brief sketch of best </a:t>
            </a:r>
            <a:r>
              <a:rPr lang="en-US" sz="1500" dirty="0" smtClean="0"/>
              <a:t>practices</a:t>
            </a:r>
          </a:p>
          <a:p>
            <a:pPr lvl="2">
              <a:lnSpc>
                <a:spcPct val="90000"/>
              </a:lnSpc>
            </a:pPr>
            <a:r>
              <a:rPr lang="en-US" sz="1200" dirty="0" smtClean="0"/>
              <a:t>Emphasis </a:t>
            </a:r>
            <a:r>
              <a:rPr lang="en-US" sz="1200" dirty="0"/>
              <a:t>on </a:t>
            </a:r>
            <a:r>
              <a:rPr lang="en-US" sz="1200" dirty="0" smtClean="0"/>
              <a:t>`</a:t>
            </a:r>
            <a:r>
              <a:rPr lang="en-US" sz="1200" dirty="0"/>
              <a:t>`bite-sized'' </a:t>
            </a:r>
            <a:r>
              <a:rPr lang="en-US" sz="1200" dirty="0" smtClean="0"/>
              <a:t>topics </a:t>
            </a:r>
            <a:r>
              <a:rPr lang="en-US" sz="1200" dirty="0"/>
              <a:t>enables CSE </a:t>
            </a:r>
            <a:r>
              <a:rPr lang="en-US" sz="1200" dirty="0" smtClean="0"/>
              <a:t>software </a:t>
            </a:r>
            <a:r>
              <a:rPr lang="en-US" sz="1200" dirty="0"/>
              <a:t>teams to consider improvements at a small but </a:t>
            </a:r>
            <a:r>
              <a:rPr lang="en-US" sz="1200" dirty="0" smtClean="0"/>
              <a:t>impactful scale</a:t>
            </a:r>
          </a:p>
          <a:p>
            <a:pPr lvl="1"/>
            <a:r>
              <a:rPr lang="en-US" sz="1500" b="1" dirty="0" smtClean="0"/>
              <a:t>Current topics:  </a:t>
            </a:r>
          </a:p>
          <a:p>
            <a:pPr lvl="2">
              <a:lnSpc>
                <a:spcPct val="90000"/>
              </a:lnSpc>
            </a:pPr>
            <a:r>
              <a:rPr lang="en-US" sz="1100" i="1" dirty="0" smtClean="0"/>
              <a:t>What </a:t>
            </a:r>
            <a:r>
              <a:rPr lang="en-US" sz="1100" i="1" dirty="0"/>
              <a:t>Is CSE Software Productivity?</a:t>
            </a:r>
          </a:p>
          <a:p>
            <a:pPr lvl="2" fontAlgn="base">
              <a:lnSpc>
                <a:spcPct val="90000"/>
              </a:lnSpc>
            </a:pPr>
            <a:r>
              <a:rPr lang="en-US" sz="1100" i="1" dirty="0"/>
              <a:t>What Is Software Configuration?</a:t>
            </a:r>
          </a:p>
          <a:p>
            <a:pPr lvl="2" fontAlgn="base">
              <a:lnSpc>
                <a:spcPct val="90000"/>
              </a:lnSpc>
            </a:pPr>
            <a:r>
              <a:rPr lang="en-US" sz="1100" i="1" dirty="0"/>
              <a:t>How to Configure Software</a:t>
            </a:r>
          </a:p>
          <a:p>
            <a:pPr lvl="2" fontAlgn="base">
              <a:lnSpc>
                <a:spcPct val="90000"/>
              </a:lnSpc>
            </a:pPr>
            <a:r>
              <a:rPr lang="en-US" sz="1100" i="1" dirty="0"/>
              <a:t>What Is Performance Portability?</a:t>
            </a:r>
          </a:p>
          <a:p>
            <a:pPr lvl="2" fontAlgn="base">
              <a:lnSpc>
                <a:spcPct val="90000"/>
              </a:lnSpc>
            </a:pPr>
            <a:r>
              <a:rPr lang="en-US" sz="1100" i="1" dirty="0"/>
              <a:t>How to Enable Performance Portability</a:t>
            </a:r>
          </a:p>
          <a:p>
            <a:pPr lvl="2" fontAlgn="base">
              <a:lnSpc>
                <a:spcPct val="90000"/>
              </a:lnSpc>
            </a:pPr>
            <a:r>
              <a:rPr lang="en-US" sz="1100" i="1" dirty="0"/>
              <a:t>What Is CSE Software Testing?</a:t>
            </a:r>
          </a:p>
          <a:p>
            <a:pPr lvl="2" fontAlgn="base">
              <a:lnSpc>
                <a:spcPct val="90000"/>
              </a:lnSpc>
            </a:pPr>
            <a:r>
              <a:rPr lang="en-US" sz="1100" i="1" dirty="0"/>
              <a:t>What Are Software Testing Practices?</a:t>
            </a:r>
          </a:p>
          <a:p>
            <a:pPr lvl="2" fontAlgn="base">
              <a:lnSpc>
                <a:spcPct val="90000"/>
              </a:lnSpc>
            </a:pPr>
            <a:r>
              <a:rPr lang="en-US" sz="1100" i="1" dirty="0"/>
              <a:t>How to Add and Improve Testing in a </a:t>
            </a:r>
          </a:p>
          <a:p>
            <a:pPr marL="685800" lvl="2" indent="0" fontAlgn="base">
              <a:lnSpc>
                <a:spcPct val="90000"/>
              </a:lnSpc>
              <a:buNone/>
            </a:pPr>
            <a:r>
              <a:rPr lang="en-US" sz="1100" i="1" dirty="0"/>
              <a:t>      </a:t>
            </a:r>
            <a:r>
              <a:rPr lang="en-US" sz="1100" i="1" dirty="0" smtClean="0"/>
              <a:t>CSE </a:t>
            </a:r>
            <a:r>
              <a:rPr lang="en-US" sz="1100" i="1" dirty="0"/>
              <a:t>Software </a:t>
            </a:r>
            <a:r>
              <a:rPr lang="en-US" sz="1100" i="1" dirty="0" smtClean="0"/>
              <a:t>Project</a:t>
            </a:r>
            <a:endParaRPr lang="en-US" sz="1100" b="1" dirty="0" smtClean="0"/>
          </a:p>
          <a:p>
            <a:pPr lvl="1"/>
            <a:r>
              <a:rPr lang="en-US" sz="1500" b="1" dirty="0"/>
              <a:t>M</a:t>
            </a:r>
            <a:r>
              <a:rPr lang="en-US" sz="1500" b="1" dirty="0" smtClean="0"/>
              <a:t>ore topics under development</a:t>
            </a:r>
          </a:p>
          <a:p>
            <a:pPr lvl="1"/>
            <a:r>
              <a:rPr lang="en-US" sz="1500" b="1" dirty="0" smtClean="0"/>
              <a:t>See: </a:t>
            </a:r>
            <a:r>
              <a:rPr lang="en-US" sz="1500" b="1" dirty="0">
                <a:hlinkClick r:id="rId3"/>
              </a:rPr>
              <a:t>https://ideas-productivity.org/resources/howtos</a:t>
            </a:r>
            <a:r>
              <a:rPr lang="en-US" sz="1500" b="1" dirty="0"/>
              <a:t> </a:t>
            </a:r>
          </a:p>
        </p:txBody>
      </p:sp>
      <p:grpSp>
        <p:nvGrpSpPr>
          <p:cNvPr id="10" name="Group 9"/>
          <p:cNvGrpSpPr/>
          <p:nvPr/>
        </p:nvGrpSpPr>
        <p:grpSpPr>
          <a:xfrm>
            <a:off x="5733340" y="1920518"/>
            <a:ext cx="3215220" cy="4430369"/>
            <a:chOff x="5623980" y="1854200"/>
            <a:chExt cx="3215220" cy="4448010"/>
          </a:xfrm>
        </p:grpSpPr>
        <p:sp>
          <p:nvSpPr>
            <p:cNvPr id="6" name="Rectangle 5"/>
            <p:cNvSpPr/>
            <p:nvPr/>
          </p:nvSpPr>
          <p:spPr>
            <a:xfrm>
              <a:off x="5626100" y="1854200"/>
              <a:ext cx="3213100" cy="44479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5623980" y="1981200"/>
              <a:ext cx="3121808" cy="4321010"/>
              <a:chOff x="5623980" y="1981200"/>
              <a:chExt cx="3121808" cy="4321010"/>
            </a:xfrm>
          </p:grpSpPr>
          <p:sp>
            <p:nvSpPr>
              <p:cNvPr id="7" name="Content Placeholder 3"/>
              <p:cNvSpPr txBox="1">
                <a:spLocks/>
              </p:cNvSpPr>
              <p:nvPr/>
            </p:nvSpPr>
            <p:spPr>
              <a:xfrm>
                <a:off x="5623980" y="5562670"/>
                <a:ext cx="3121808" cy="739540"/>
              </a:xfrm>
              <a:prstGeom prst="rect">
                <a:avLst/>
              </a:prstGeom>
            </p:spPr>
            <p:txBody>
              <a:bodyPr vert="horz">
                <a:normAutofit fontScale="55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2300" b="1" dirty="0" smtClean="0"/>
                  <a:t>Impact: </a:t>
                </a:r>
                <a:r>
                  <a:rPr lang="en-US" sz="2300" dirty="0" smtClean="0"/>
                  <a:t>Provide baseline nomenclature and foundation for next steps in software productivity and software engineering for CSE teams.</a:t>
                </a:r>
              </a:p>
              <a:p>
                <a:pPr marL="0" indent="0">
                  <a:buNone/>
                </a:pPr>
                <a:endParaRPr lang="en-US" dirty="0" smtClean="0"/>
              </a:p>
            </p:txBody>
          </p:sp>
          <p:grpSp>
            <p:nvGrpSpPr>
              <p:cNvPr id="28" name="Group 27"/>
              <p:cNvGrpSpPr/>
              <p:nvPr/>
            </p:nvGrpSpPr>
            <p:grpSpPr>
              <a:xfrm>
                <a:off x="5727691" y="1981200"/>
                <a:ext cx="2997206" cy="3581400"/>
                <a:chOff x="5727691" y="1981200"/>
                <a:chExt cx="2997206" cy="3581400"/>
              </a:xfrm>
            </p:grpSpPr>
            <p:grpSp>
              <p:nvGrpSpPr>
                <p:cNvPr id="23" name="Group 22"/>
                <p:cNvGrpSpPr/>
                <p:nvPr/>
              </p:nvGrpSpPr>
              <p:grpSpPr>
                <a:xfrm>
                  <a:off x="5727691" y="1981200"/>
                  <a:ext cx="2184396" cy="3098800"/>
                  <a:chOff x="3416300" y="2032000"/>
                  <a:chExt cx="2374900" cy="3467100"/>
                </a:xfrm>
              </p:grpSpPr>
              <p:sp>
                <p:nvSpPr>
                  <p:cNvPr id="15" name="Rectangle 14"/>
                  <p:cNvSpPr/>
                  <p:nvPr/>
                </p:nvSpPr>
                <p:spPr>
                  <a:xfrm>
                    <a:off x="3416300" y="2032000"/>
                    <a:ext cx="2374900" cy="3467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whatis-portability.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410" y="2041782"/>
                    <a:ext cx="2287553" cy="3418130"/>
                  </a:xfrm>
                  <a:prstGeom prst="rect">
                    <a:avLst/>
                  </a:prstGeom>
                </p:spPr>
              </p:pic>
            </p:grpSp>
            <p:grpSp>
              <p:nvGrpSpPr>
                <p:cNvPr id="24" name="Group 23"/>
                <p:cNvGrpSpPr/>
                <p:nvPr/>
              </p:nvGrpSpPr>
              <p:grpSpPr>
                <a:xfrm>
                  <a:off x="6642098" y="2578100"/>
                  <a:ext cx="2082799" cy="2984500"/>
                  <a:chOff x="6210300" y="2070100"/>
                  <a:chExt cx="2094839" cy="3327400"/>
                </a:xfrm>
              </p:grpSpPr>
              <p:sp>
                <p:nvSpPr>
                  <p:cNvPr id="13" name="Rectangle 12"/>
                  <p:cNvSpPr/>
                  <p:nvPr/>
                </p:nvSpPr>
                <p:spPr>
                  <a:xfrm>
                    <a:off x="6210300" y="2070100"/>
                    <a:ext cx="2094839" cy="3327400"/>
                  </a:xfrm>
                  <a:prstGeom prst="rect">
                    <a:avLst/>
                  </a:prstGeom>
                  <a:solidFill>
                    <a:schemeClr val="bg1"/>
                  </a:solidFill>
                  <a:ln w="31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owto-portability.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1983" y="2105280"/>
                    <a:ext cx="2034837" cy="3248710"/>
                  </a:xfrm>
                  <a:prstGeom prst="rect">
                    <a:avLst/>
                  </a:prstGeom>
                </p:spPr>
              </p:pic>
            </p:grpSp>
          </p:grpSp>
        </p:grpSp>
      </p:grpSp>
      <p:sp>
        <p:nvSpPr>
          <p:cNvPr id="26" name="Content Placeholder 3"/>
          <p:cNvSpPr txBox="1">
            <a:spLocks/>
          </p:cNvSpPr>
          <p:nvPr/>
        </p:nvSpPr>
        <p:spPr>
          <a:xfrm>
            <a:off x="2859279" y="3558066"/>
            <a:ext cx="2803080" cy="159510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2" fontAlgn="base">
              <a:lnSpc>
                <a:spcPct val="90000"/>
              </a:lnSpc>
            </a:pPr>
            <a:r>
              <a:rPr lang="en-US" sz="1100" i="1" dirty="0" smtClean="0"/>
              <a:t>What Is Good Documentation?</a:t>
            </a:r>
          </a:p>
          <a:p>
            <a:pPr lvl="2" fontAlgn="base">
              <a:lnSpc>
                <a:spcPct val="90000"/>
              </a:lnSpc>
            </a:pPr>
            <a:r>
              <a:rPr lang="en-US" sz="1100" i="1" dirty="0" smtClean="0"/>
              <a:t>How to Write Good Documentation</a:t>
            </a:r>
          </a:p>
          <a:p>
            <a:pPr lvl="2" fontAlgn="base">
              <a:lnSpc>
                <a:spcPct val="90000"/>
              </a:lnSpc>
            </a:pPr>
            <a:r>
              <a:rPr lang="en-US" sz="1100" i="1" dirty="0" smtClean="0"/>
              <a:t>What Are Interoperable Software Libraries? </a:t>
            </a:r>
          </a:p>
          <a:p>
            <a:pPr lvl="2" fontAlgn="base">
              <a:lnSpc>
                <a:spcPct val="90000"/>
              </a:lnSpc>
            </a:pPr>
            <a:r>
              <a:rPr lang="en-US" sz="1100" i="1" dirty="0" smtClean="0"/>
              <a:t>What Is Version Control?</a:t>
            </a:r>
          </a:p>
          <a:p>
            <a:pPr lvl="2" fontAlgn="base">
              <a:lnSpc>
                <a:spcPct val="90000"/>
              </a:lnSpc>
            </a:pPr>
            <a:r>
              <a:rPr lang="en-US" sz="1100" i="1" dirty="0" smtClean="0"/>
              <a:t>How to Do Version Control with </a:t>
            </a:r>
            <a:r>
              <a:rPr lang="en-US" sz="1100" i="1" dirty="0" err="1" smtClean="0"/>
              <a:t>Git</a:t>
            </a:r>
            <a:endParaRPr lang="en-US" sz="1100" i="1" dirty="0" smtClean="0"/>
          </a:p>
          <a:p>
            <a:pPr lvl="1"/>
            <a:endParaRPr lang="en-US" sz="1800" dirty="0" smtClean="0"/>
          </a:p>
        </p:txBody>
      </p:sp>
      <p:sp>
        <p:nvSpPr>
          <p:cNvPr id="27" name="Content Placeholder 3"/>
          <p:cNvSpPr txBox="1">
            <a:spLocks/>
          </p:cNvSpPr>
          <p:nvPr/>
        </p:nvSpPr>
        <p:spPr>
          <a:xfrm>
            <a:off x="160617" y="1592591"/>
            <a:ext cx="8818283" cy="490209"/>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sz="1600" b="1" dirty="0" smtClean="0"/>
              <a:t>Motivation:  </a:t>
            </a:r>
            <a:r>
              <a:rPr lang="en-US" sz="1600" dirty="0" smtClean="0"/>
              <a:t>Software teams have a wide range of levels of maturity in SW engineering practices.</a:t>
            </a:r>
          </a:p>
        </p:txBody>
      </p:sp>
      <p:sp>
        <p:nvSpPr>
          <p:cNvPr id="19"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34128880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19" y="345394"/>
            <a:ext cx="8153400" cy="990600"/>
          </a:xfrm>
        </p:spPr>
        <p:txBody>
          <a:bodyPr>
            <a:normAutofit/>
          </a:bodyPr>
          <a:lstStyle/>
          <a:p>
            <a:r>
              <a:rPr lang="en-US" sz="4800" dirty="0" smtClean="0"/>
              <a:t>Tutorials: Slides and video</a:t>
            </a:r>
            <a:endParaRPr lang="en-US" sz="4800" i="1" dirty="0"/>
          </a:p>
        </p:txBody>
      </p:sp>
      <p:sp>
        <p:nvSpPr>
          <p:cNvPr id="3" name="Content Placeholder 2"/>
          <p:cNvSpPr>
            <a:spLocks noGrp="1"/>
          </p:cNvSpPr>
          <p:nvPr>
            <p:ph sz="quarter" idx="1"/>
          </p:nvPr>
        </p:nvSpPr>
        <p:spPr>
          <a:xfrm>
            <a:off x="309555" y="1476314"/>
            <a:ext cx="8478612" cy="5075767"/>
          </a:xfrm>
        </p:spPr>
        <p:txBody>
          <a:bodyPr>
            <a:noAutofit/>
          </a:bodyPr>
          <a:lstStyle/>
          <a:p>
            <a:pPr>
              <a:lnSpc>
                <a:spcPct val="90000"/>
              </a:lnSpc>
            </a:pPr>
            <a:r>
              <a:rPr lang="en-US" sz="2400" b="1" dirty="0"/>
              <a:t>Webinar series: </a:t>
            </a:r>
            <a:r>
              <a:rPr lang="en-US" sz="2400" b="1" i="1" dirty="0" smtClean="0"/>
              <a:t>Best Practices </a:t>
            </a:r>
            <a:r>
              <a:rPr lang="en-US" sz="2400" b="1" i="1" dirty="0"/>
              <a:t>for HPC S</a:t>
            </a:r>
            <a:r>
              <a:rPr lang="en-US" sz="2400" b="1" i="1" dirty="0" smtClean="0"/>
              <a:t>oftware </a:t>
            </a:r>
            <a:r>
              <a:rPr lang="en-US" sz="2400" b="1" i="1" dirty="0"/>
              <a:t>D</a:t>
            </a:r>
            <a:r>
              <a:rPr lang="en-US" sz="2400" b="1" i="1" dirty="0" smtClean="0"/>
              <a:t>evelopers</a:t>
            </a:r>
          </a:p>
          <a:p>
            <a:pPr lvl="1">
              <a:lnSpc>
                <a:spcPct val="90000"/>
              </a:lnSpc>
            </a:pPr>
            <a:r>
              <a:rPr lang="en-US" sz="1700" dirty="0" smtClean="0"/>
              <a:t>Presented May – July 2016</a:t>
            </a:r>
          </a:p>
          <a:p>
            <a:pPr lvl="1">
              <a:lnSpc>
                <a:spcPct val="90000"/>
              </a:lnSpc>
            </a:pPr>
            <a:r>
              <a:rPr lang="en-US" sz="1700" b="1" dirty="0" smtClean="0">
                <a:hlinkClick r:id="rId2"/>
              </a:rPr>
              <a:t>https://ideas-productivity.org/resources/training-events</a:t>
            </a:r>
            <a:r>
              <a:rPr lang="en-US" sz="1700" b="1" dirty="0" smtClean="0"/>
              <a:t> </a:t>
            </a:r>
          </a:p>
          <a:p>
            <a:pPr lvl="2">
              <a:lnSpc>
                <a:spcPct val="90000"/>
              </a:lnSpc>
            </a:pPr>
            <a:r>
              <a:rPr lang="en-US" sz="1400" dirty="0" smtClean="0"/>
              <a:t>What All Codes Should Do: Overview of Best Practices in HPC Software Development</a:t>
            </a:r>
          </a:p>
          <a:p>
            <a:pPr lvl="2">
              <a:lnSpc>
                <a:spcPct val="90000"/>
              </a:lnSpc>
            </a:pPr>
            <a:r>
              <a:rPr lang="en-US" sz="1400" dirty="0" smtClean="0"/>
              <a:t>Developing, Configuring, </a:t>
            </a:r>
            <a:r>
              <a:rPr lang="en-US" sz="1400" dirty="0" err="1" smtClean="0"/>
              <a:t>Buildling</a:t>
            </a:r>
            <a:r>
              <a:rPr lang="en-US" sz="1400" dirty="0" smtClean="0"/>
              <a:t>, and Deploying HPC Software</a:t>
            </a:r>
          </a:p>
          <a:p>
            <a:pPr lvl="2">
              <a:lnSpc>
                <a:spcPct val="90000"/>
              </a:lnSpc>
            </a:pPr>
            <a:r>
              <a:rPr lang="en-US" sz="1400" dirty="0" smtClean="0"/>
              <a:t>Distributed Version Control and Continuous Integration Testing</a:t>
            </a:r>
          </a:p>
          <a:p>
            <a:pPr lvl="2">
              <a:lnSpc>
                <a:spcPct val="90000"/>
              </a:lnSpc>
            </a:pPr>
            <a:r>
              <a:rPr lang="en-US" sz="1400" dirty="0" smtClean="0"/>
              <a:t>Testing and Documenting your Code</a:t>
            </a:r>
          </a:p>
          <a:p>
            <a:pPr lvl="2">
              <a:lnSpc>
                <a:spcPct val="90000"/>
              </a:lnSpc>
            </a:pPr>
            <a:r>
              <a:rPr lang="en-US" sz="1400" dirty="0" smtClean="0"/>
              <a:t>How the HPC Environment is Different from the Desktop (and Why)</a:t>
            </a:r>
          </a:p>
          <a:p>
            <a:pPr lvl="2">
              <a:lnSpc>
                <a:spcPct val="90000"/>
              </a:lnSpc>
            </a:pPr>
            <a:r>
              <a:rPr lang="en-US" sz="1400" dirty="0" smtClean="0"/>
              <a:t>Basic Performance Analysis and Optimization</a:t>
            </a:r>
          </a:p>
          <a:p>
            <a:pPr lvl="2">
              <a:lnSpc>
                <a:spcPct val="90000"/>
              </a:lnSpc>
            </a:pPr>
            <a:r>
              <a:rPr lang="en-US" sz="1400" dirty="0" smtClean="0"/>
              <a:t>Best Practices for I/O on HPC Systems</a:t>
            </a:r>
          </a:p>
          <a:p>
            <a:pPr>
              <a:lnSpc>
                <a:spcPct val="90000"/>
              </a:lnSpc>
            </a:pPr>
            <a:r>
              <a:rPr lang="en-US" sz="2400" b="1" dirty="0" smtClean="0"/>
              <a:t>Argonne Training Program on Extreme-Scale Computing</a:t>
            </a:r>
            <a:endParaRPr lang="en-US" sz="2000" b="1" dirty="0" smtClean="0"/>
          </a:p>
          <a:p>
            <a:pPr lvl="1">
              <a:lnSpc>
                <a:spcPct val="90000"/>
              </a:lnSpc>
            </a:pPr>
            <a:r>
              <a:rPr lang="en-US" sz="2400" b="1" dirty="0" smtClean="0"/>
              <a:t>Session: </a:t>
            </a:r>
            <a:r>
              <a:rPr lang="en-US" sz="2400" b="1" i="1" dirty="0" smtClean="0"/>
              <a:t>Software Engineering and Community Codes</a:t>
            </a:r>
            <a:endParaRPr lang="en-US" sz="2400" dirty="0"/>
          </a:p>
          <a:p>
            <a:pPr lvl="1">
              <a:lnSpc>
                <a:spcPct val="90000"/>
              </a:lnSpc>
            </a:pPr>
            <a:r>
              <a:rPr lang="en-US" sz="1700" dirty="0" smtClean="0"/>
              <a:t>Presented Aug 8-9, 2016</a:t>
            </a:r>
          </a:p>
          <a:p>
            <a:pPr lvl="1">
              <a:lnSpc>
                <a:spcPct val="90000"/>
              </a:lnSpc>
            </a:pPr>
            <a:r>
              <a:rPr lang="en-US" sz="1700" b="1" dirty="0" smtClean="0">
                <a:hlinkClick r:id="rId3"/>
              </a:rPr>
              <a:t>https</a:t>
            </a:r>
            <a:r>
              <a:rPr lang="en-US" sz="1700" b="1" dirty="0">
                <a:hlinkClick r:id="rId3"/>
              </a:rPr>
              <a:t>://extremecomputingtraining.anl.gov/agenda-</a:t>
            </a:r>
            <a:r>
              <a:rPr lang="en-US" sz="1700" b="1" dirty="0" smtClean="0">
                <a:hlinkClick r:id="rId3"/>
              </a:rPr>
              <a:t>2016</a:t>
            </a:r>
            <a:r>
              <a:rPr lang="en-US" sz="1700" b="1" dirty="0" smtClean="0"/>
              <a:t> </a:t>
            </a:r>
          </a:p>
          <a:p>
            <a:pPr lvl="2">
              <a:lnSpc>
                <a:spcPct val="90000"/>
              </a:lnSpc>
            </a:pPr>
            <a:r>
              <a:rPr lang="en-US" sz="1400" dirty="0" smtClean="0"/>
              <a:t>Good Scientific Process Requires Software Engineering Practices</a:t>
            </a:r>
          </a:p>
          <a:p>
            <a:pPr lvl="2">
              <a:lnSpc>
                <a:spcPct val="90000"/>
              </a:lnSpc>
            </a:pPr>
            <a:r>
              <a:rPr lang="en-US" sz="1400" dirty="0" smtClean="0"/>
              <a:t>Tools for Controlling Change in Your Software</a:t>
            </a:r>
          </a:p>
          <a:p>
            <a:pPr lvl="2">
              <a:lnSpc>
                <a:spcPct val="90000"/>
              </a:lnSpc>
            </a:pPr>
            <a:r>
              <a:rPr lang="en-US" sz="1400" dirty="0" smtClean="0"/>
              <a:t>Introduction to Make and GNU </a:t>
            </a:r>
            <a:r>
              <a:rPr lang="en-US" sz="1400" dirty="0" err="1" smtClean="0"/>
              <a:t>Autotools</a:t>
            </a:r>
            <a:endParaRPr lang="en-US" sz="1400" dirty="0" smtClean="0"/>
          </a:p>
          <a:p>
            <a:pPr marL="0" indent="0">
              <a:lnSpc>
                <a:spcPct val="90000"/>
              </a:lnSpc>
              <a:buNone/>
            </a:pPr>
            <a:endParaRPr lang="en-US" sz="2000" dirty="0"/>
          </a:p>
          <a:p>
            <a:pPr>
              <a:lnSpc>
                <a:spcPct val="90000"/>
              </a:lnSpc>
            </a:pPr>
            <a:endParaRPr lang="en-US" sz="2400" dirty="0" smtClean="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16</a:t>
            </a:fld>
            <a:endParaRPr kumimoji="0" lang="en-US" dirty="0">
              <a:solidFill>
                <a:srgbClr val="FFFFFF"/>
              </a:solidFill>
            </a:endParaRPr>
          </a:p>
        </p:txBody>
      </p:sp>
      <p:sp>
        <p:nvSpPr>
          <p:cNvPr id="9" name="Content Placeholder 2"/>
          <p:cNvSpPr txBox="1">
            <a:spLocks/>
          </p:cNvSpPr>
          <p:nvPr/>
        </p:nvSpPr>
        <p:spPr>
          <a:xfrm>
            <a:off x="5352381" y="5680680"/>
            <a:ext cx="2997838" cy="905002"/>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2">
              <a:lnSpc>
                <a:spcPct val="90000"/>
              </a:lnSpc>
            </a:pPr>
            <a:r>
              <a:rPr lang="en-US" sz="1400" dirty="0" smtClean="0"/>
              <a:t>Documenting Your Code</a:t>
            </a:r>
          </a:p>
          <a:p>
            <a:pPr lvl="2">
              <a:lnSpc>
                <a:spcPct val="90000"/>
              </a:lnSpc>
            </a:pPr>
            <a:r>
              <a:rPr lang="en-US" sz="1400" dirty="0" smtClean="0"/>
              <a:t>Testing Your Code</a:t>
            </a:r>
          </a:p>
          <a:p>
            <a:pPr lvl="2">
              <a:lnSpc>
                <a:spcPct val="90000"/>
              </a:lnSpc>
            </a:pPr>
            <a:r>
              <a:rPr lang="en-US" sz="1400" dirty="0" smtClean="0"/>
              <a:t>Software Refactoring</a:t>
            </a:r>
            <a:endParaRPr lang="en-US" sz="2000" dirty="0" smtClean="0"/>
          </a:p>
          <a:p>
            <a:pPr>
              <a:lnSpc>
                <a:spcPct val="90000"/>
              </a:lnSpc>
            </a:pPr>
            <a:endParaRPr lang="en-US" sz="2400" dirty="0" smtClean="0"/>
          </a:p>
        </p:txBody>
      </p:sp>
      <p:sp>
        <p:nvSpPr>
          <p:cNvPr id="8"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2377826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resources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17</a:t>
            </a:fld>
            <a:endParaRPr kumimoji="0" lang="en-US" dirty="0">
              <a:solidFill>
                <a:srgbClr val="FFFFFF"/>
              </a:solidFill>
            </a:endParaRPr>
          </a:p>
        </p:txBody>
      </p:sp>
      <p:sp>
        <p:nvSpPr>
          <p:cNvPr id="4" name="Content Placeholder 3"/>
          <p:cNvSpPr>
            <a:spLocks noGrp="1"/>
          </p:cNvSpPr>
          <p:nvPr>
            <p:ph sz="quarter" idx="1"/>
          </p:nvPr>
        </p:nvSpPr>
        <p:spPr>
          <a:xfrm>
            <a:off x="612648" y="1600200"/>
            <a:ext cx="8291463" cy="4721578"/>
          </a:xfrm>
        </p:spPr>
        <p:txBody>
          <a:bodyPr>
            <a:normAutofit fontScale="77500" lnSpcReduction="20000"/>
          </a:bodyPr>
          <a:lstStyle/>
          <a:p>
            <a:r>
              <a:rPr lang="en-US" b="1" dirty="0" smtClean="0"/>
              <a:t>Software Carpentry: </a:t>
            </a:r>
            <a:r>
              <a:rPr lang="en-US" b="1" dirty="0" smtClean="0">
                <a:hlinkClick r:id="rId2"/>
              </a:rPr>
              <a:t>http</a:t>
            </a:r>
            <a:r>
              <a:rPr lang="en-US" b="1" dirty="0">
                <a:hlinkClick r:id="rId2"/>
              </a:rPr>
              <a:t>://software-</a:t>
            </a:r>
            <a:r>
              <a:rPr lang="en-US" b="1" dirty="0" smtClean="0">
                <a:hlinkClick r:id="rId2"/>
              </a:rPr>
              <a:t>carpentry.org</a:t>
            </a:r>
            <a:r>
              <a:rPr lang="en-US" b="1" dirty="0"/>
              <a:t> </a:t>
            </a:r>
            <a:endParaRPr lang="en-US" b="1" dirty="0" smtClean="0"/>
          </a:p>
          <a:p>
            <a:pPr lvl="1"/>
            <a:r>
              <a:rPr lang="en-US" dirty="0"/>
              <a:t>Since 1998, Software Carpentry has been teaching researchers in science, engineering, medicine, and related disciplines the computing skills they need to get more done in less time and with less pain. </a:t>
            </a:r>
            <a:endParaRPr lang="en-US" dirty="0" smtClean="0"/>
          </a:p>
          <a:p>
            <a:pPr lvl="1"/>
            <a:r>
              <a:rPr lang="en-US" dirty="0" smtClean="0"/>
              <a:t>Lessons: </a:t>
            </a:r>
            <a:r>
              <a:rPr lang="en-US" dirty="0" smtClean="0">
                <a:hlinkClick r:id="rId3"/>
              </a:rPr>
              <a:t>https</a:t>
            </a:r>
            <a:r>
              <a:rPr lang="en-US" dirty="0">
                <a:hlinkClick r:id="rId3"/>
              </a:rPr>
              <a:t>://software-carpentry.org/lessons</a:t>
            </a:r>
            <a:r>
              <a:rPr lang="en-US" dirty="0" smtClean="0">
                <a:hlinkClick r:id="rId3"/>
              </a:rPr>
              <a:t>/</a:t>
            </a:r>
            <a:r>
              <a:rPr lang="en-US" dirty="0" smtClean="0"/>
              <a:t> </a:t>
            </a:r>
            <a:endParaRPr lang="en-US" dirty="0"/>
          </a:p>
          <a:p>
            <a:pPr lvl="2"/>
            <a:r>
              <a:rPr lang="en-US" dirty="0" smtClean="0"/>
              <a:t>freely </a:t>
            </a:r>
            <a:r>
              <a:rPr lang="en-US" dirty="0"/>
              <a:t>reusable under the </a:t>
            </a:r>
            <a:r>
              <a:rPr lang="en-US" dirty="0" smtClean="0"/>
              <a:t>Creative Commons Attribution license </a:t>
            </a:r>
          </a:p>
          <a:p>
            <a:endParaRPr lang="en-US" b="1" dirty="0" smtClean="0"/>
          </a:p>
          <a:p>
            <a:r>
              <a:rPr lang="en-US" b="1" dirty="0" smtClean="0"/>
              <a:t>Software Sustainability Institute: </a:t>
            </a:r>
            <a:r>
              <a:rPr lang="en-US" b="1" dirty="0" smtClean="0">
                <a:hlinkClick r:id="rId4"/>
              </a:rPr>
              <a:t>http</a:t>
            </a:r>
            <a:r>
              <a:rPr lang="en-US" b="1" dirty="0">
                <a:hlinkClick r:id="rId4"/>
              </a:rPr>
              <a:t>://</a:t>
            </a:r>
            <a:r>
              <a:rPr lang="en-US" b="1" dirty="0" smtClean="0">
                <a:hlinkClick r:id="rId4"/>
              </a:rPr>
              <a:t>www.software.ac.uk</a:t>
            </a:r>
            <a:r>
              <a:rPr lang="en-US" b="1" dirty="0"/>
              <a:t> </a:t>
            </a:r>
            <a:endParaRPr lang="en-US" b="1" dirty="0" smtClean="0"/>
          </a:p>
          <a:p>
            <a:pPr lvl="1"/>
            <a:r>
              <a:rPr lang="en-US" dirty="0" smtClean="0"/>
              <a:t>UK: national </a:t>
            </a:r>
            <a:r>
              <a:rPr lang="en-US" dirty="0"/>
              <a:t>facility for cultivating and improving research software to support world-class </a:t>
            </a:r>
            <a:r>
              <a:rPr lang="en-US" dirty="0" smtClean="0"/>
              <a:t>research</a:t>
            </a:r>
          </a:p>
          <a:p>
            <a:pPr lvl="1"/>
            <a:r>
              <a:rPr lang="en-US" dirty="0" smtClean="0"/>
              <a:t>Guides: </a:t>
            </a:r>
            <a:r>
              <a:rPr lang="en-US" dirty="0" smtClean="0">
                <a:hlinkClick r:id="rId5"/>
              </a:rPr>
              <a:t>https</a:t>
            </a:r>
            <a:r>
              <a:rPr lang="en-US" dirty="0">
                <a:hlinkClick r:id="rId5"/>
              </a:rPr>
              <a:t>://www.software.ac.uk/resources/guides-</a:t>
            </a:r>
            <a:r>
              <a:rPr lang="en-US" dirty="0" smtClean="0">
                <a:hlinkClick r:id="rId5"/>
              </a:rPr>
              <a:t>everything</a:t>
            </a:r>
            <a:r>
              <a:rPr lang="en-US" dirty="0" smtClean="0"/>
              <a:t> </a:t>
            </a:r>
          </a:p>
          <a:p>
            <a:endParaRPr lang="en-US" b="1" dirty="0" smtClean="0"/>
          </a:p>
          <a:p>
            <a:r>
              <a:rPr lang="en-US" b="1" dirty="0" smtClean="0"/>
              <a:t>Computational Science Stack Exchange: </a:t>
            </a:r>
            <a:r>
              <a:rPr lang="en-US" sz="2600" b="1" dirty="0" smtClean="0">
                <a:hlinkClick r:id="rId6"/>
              </a:rPr>
              <a:t>SciComp.StackExchange.com</a:t>
            </a:r>
            <a:endParaRPr lang="en-US" sz="2600" b="1" dirty="0"/>
          </a:p>
          <a:p>
            <a:pPr lvl="1"/>
            <a:r>
              <a:rPr lang="en-US" dirty="0" smtClean="0"/>
              <a:t>Question </a:t>
            </a:r>
            <a:r>
              <a:rPr lang="en-US" dirty="0"/>
              <a:t>and answer site for scientists using computers to solve scientific </a:t>
            </a:r>
            <a:r>
              <a:rPr lang="en-US" dirty="0" smtClean="0"/>
              <a:t>problems</a:t>
            </a:r>
            <a:endParaRPr lang="en-US" b="1" dirty="0"/>
          </a:p>
          <a:p>
            <a:endParaRPr lang="en-US" b="1" dirty="0"/>
          </a:p>
        </p:txBody>
      </p:sp>
      <p:sp>
        <p:nvSpPr>
          <p:cNvPr id="7"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14430650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18</a:t>
            </a:fld>
            <a:endParaRPr kumimoji="0" lang="en-US" dirty="0">
              <a:solidFill>
                <a:srgbClr val="FFFFFF"/>
              </a:solidFill>
            </a:endParaRPr>
          </a:p>
        </p:txBody>
      </p:sp>
      <p:sp>
        <p:nvSpPr>
          <p:cNvPr id="5" name="Content Placeholder 4"/>
          <p:cNvSpPr>
            <a:spLocks noGrp="1"/>
          </p:cNvSpPr>
          <p:nvPr>
            <p:ph sz="quarter" idx="1"/>
          </p:nvPr>
        </p:nvSpPr>
        <p:spPr>
          <a:xfrm>
            <a:off x="612649" y="1698625"/>
            <a:ext cx="8086852" cy="4778375"/>
          </a:xfrm>
        </p:spPr>
        <p:txBody>
          <a:bodyPr>
            <a:normAutofit fontScale="70000" lnSpcReduction="20000"/>
          </a:bodyPr>
          <a:lstStyle/>
          <a:p>
            <a:pPr marL="0" indent="0">
              <a:buNone/>
            </a:pPr>
            <a:r>
              <a:rPr lang="en-US" b="1" dirty="0" smtClean="0"/>
              <a:t>Part I:  9:10-10:50 am</a:t>
            </a:r>
          </a:p>
          <a:p>
            <a:r>
              <a:rPr lang="en-US" dirty="0" smtClean="0">
                <a:solidFill>
                  <a:schemeClr val="bg1">
                    <a:lumMod val="75000"/>
                  </a:schemeClr>
                </a:solidFill>
              </a:rPr>
              <a:t>[10 min] </a:t>
            </a:r>
            <a:r>
              <a:rPr lang="en-US" b="1" dirty="0" smtClean="0">
                <a:solidFill>
                  <a:schemeClr val="bg1">
                    <a:lumMod val="75000"/>
                  </a:schemeClr>
                </a:solidFill>
              </a:rPr>
              <a:t>Background, introductions, objectives, setup</a:t>
            </a:r>
          </a:p>
          <a:p>
            <a:r>
              <a:rPr lang="en-US" dirty="0" smtClean="0">
                <a:solidFill>
                  <a:schemeClr val="bg1">
                    <a:lumMod val="75000"/>
                  </a:schemeClr>
                </a:solidFill>
              </a:rPr>
              <a:t>[15 min] </a:t>
            </a:r>
            <a:r>
              <a:rPr lang="en-US" b="1" dirty="0" smtClean="0">
                <a:solidFill>
                  <a:schemeClr val="bg1">
                    <a:lumMod val="75000"/>
                  </a:schemeClr>
                </a:solidFill>
              </a:rPr>
              <a:t>Why effective software practices are essential for CSE projects</a:t>
            </a:r>
          </a:p>
          <a:p>
            <a:r>
              <a:rPr lang="en-US" dirty="0" smtClean="0">
                <a:solidFill>
                  <a:schemeClr val="accent1">
                    <a:lumMod val="75000"/>
                  </a:schemeClr>
                </a:solidFill>
              </a:rPr>
              <a:t>[25 min] </a:t>
            </a:r>
            <a:r>
              <a:rPr lang="en-US" b="1" dirty="0" smtClean="0"/>
              <a:t>Software licensing</a:t>
            </a:r>
          </a:p>
          <a:p>
            <a:r>
              <a:rPr lang="en-US" dirty="0" smtClean="0">
                <a:solidFill>
                  <a:schemeClr val="accent1">
                    <a:lumMod val="75000"/>
                  </a:schemeClr>
                </a:solidFill>
              </a:rPr>
              <a:t>[50 min] </a:t>
            </a:r>
            <a:r>
              <a:rPr lang="en-US" b="1" dirty="0" smtClean="0"/>
              <a:t>Effective models, tools, processes, and practices for small teams, including agile workflow management</a:t>
            </a:r>
          </a:p>
          <a:p>
            <a:pPr lvl="1"/>
            <a:r>
              <a:rPr lang="en-US" dirty="0" smtClean="0"/>
              <a:t>Interactive exercises</a:t>
            </a:r>
          </a:p>
          <a:p>
            <a:endParaRPr lang="en-US" b="1" dirty="0" smtClean="0"/>
          </a:p>
          <a:p>
            <a:pPr marL="0" indent="0">
              <a:buNone/>
            </a:pPr>
            <a:r>
              <a:rPr lang="en-US" b="1" dirty="0" smtClean="0"/>
              <a:t>Part II:  1:30-3:10 pm</a:t>
            </a:r>
          </a:p>
          <a:p>
            <a:r>
              <a:rPr lang="en-US" dirty="0" smtClean="0">
                <a:solidFill>
                  <a:srgbClr val="558BB8"/>
                </a:solidFill>
              </a:rPr>
              <a:t>[25 min] </a:t>
            </a:r>
            <a:r>
              <a:rPr lang="en-US" b="1" dirty="0" smtClean="0"/>
              <a:t>Reproducibility</a:t>
            </a:r>
          </a:p>
          <a:p>
            <a:r>
              <a:rPr lang="en-US" dirty="0" smtClean="0">
                <a:solidFill>
                  <a:srgbClr val="558BB8"/>
                </a:solidFill>
              </a:rPr>
              <a:t>[75 min] </a:t>
            </a:r>
            <a:r>
              <a:rPr lang="en-US" b="1" dirty="0" smtClean="0"/>
              <a:t>Scientific software testing</a:t>
            </a:r>
          </a:p>
          <a:p>
            <a:pPr lvl="1"/>
            <a:r>
              <a:rPr lang="en-US" dirty="0" smtClean="0"/>
              <a:t>Automated testing and continuous integration</a:t>
            </a:r>
          </a:p>
          <a:p>
            <a:pPr lvl="1"/>
            <a:r>
              <a:rPr lang="en-US" dirty="0" smtClean="0"/>
              <a:t>Interactive exercises for code coverage</a:t>
            </a:r>
          </a:p>
          <a:p>
            <a:pPr lvl="2"/>
            <a:r>
              <a:rPr lang="en-US" dirty="0" smtClean="0"/>
              <a:t>Access to Linux environment with </a:t>
            </a:r>
            <a:r>
              <a:rPr lang="en-US" dirty="0" err="1" smtClean="0"/>
              <a:t>Git</a:t>
            </a:r>
            <a:r>
              <a:rPr lang="en-US" dirty="0" smtClean="0"/>
              <a:t> and GNU compiler suite</a:t>
            </a:r>
            <a:endParaRPr lang="en-US" dirty="0"/>
          </a:p>
          <a:p>
            <a:endParaRPr lang="en-US" dirty="0"/>
          </a:p>
        </p:txBody>
      </p:sp>
      <p:pic>
        <p:nvPicPr>
          <p:cNvPr id="6" name="Picture 54" descr="New_DOE_Logo_Color_04280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718000" y="1009844"/>
            <a:ext cx="5505979"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3"/>
          </p:nvPr>
        </p:nvSpPr>
        <p:spPr/>
        <p:txBody>
          <a:bodyPr/>
          <a:lstStyle/>
          <a:p>
            <a:r>
              <a:rPr lang="en-US" smtClean="0"/>
              <a:t>SIAM CSE17, Feb 2017</a:t>
            </a:r>
            <a:endParaRPr lang="en-US" dirty="0"/>
          </a:p>
        </p:txBody>
      </p:sp>
    </p:spTree>
    <p:extLst>
      <p:ext uri="{BB962C8B-B14F-4D97-AF65-F5344CB8AC3E}">
        <p14:creationId xmlns:p14="http://schemas.microsoft.com/office/powerpoint/2010/main" val="632115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Tutorial instructors</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a:t>
            </a:fld>
            <a:endParaRPr kumimoji="0" lang="en-US" dirty="0">
              <a:solidFill>
                <a:srgbClr val="FFFFFF"/>
              </a:solidFill>
            </a:endParaRPr>
          </a:p>
        </p:txBody>
      </p:sp>
      <p:sp>
        <p:nvSpPr>
          <p:cNvPr id="4" name="Content Placeholder 3"/>
          <p:cNvSpPr>
            <a:spLocks noGrp="1"/>
          </p:cNvSpPr>
          <p:nvPr>
            <p:ph sz="quarter" idx="1"/>
          </p:nvPr>
        </p:nvSpPr>
        <p:spPr>
          <a:xfrm>
            <a:off x="612648" y="1639074"/>
            <a:ext cx="8153400" cy="4891738"/>
          </a:xfrm>
        </p:spPr>
        <p:txBody>
          <a:bodyPr>
            <a:normAutofit fontScale="92500" lnSpcReduction="20000"/>
          </a:bodyPr>
          <a:lstStyle/>
          <a:p>
            <a:pPr>
              <a:spcBef>
                <a:spcPts val="1000"/>
              </a:spcBef>
            </a:pPr>
            <a:r>
              <a:rPr lang="en-US" sz="3000" dirty="0" smtClean="0"/>
              <a:t>David </a:t>
            </a:r>
            <a:r>
              <a:rPr lang="en-US" sz="3000" dirty="0" err="1" smtClean="0"/>
              <a:t>Bernholdt</a:t>
            </a:r>
            <a:r>
              <a:rPr lang="en-US" sz="3000" dirty="0" smtClean="0"/>
              <a:t>, ORNL</a:t>
            </a:r>
          </a:p>
          <a:p>
            <a:pPr>
              <a:spcBef>
                <a:spcPts val="1000"/>
              </a:spcBef>
            </a:pPr>
            <a:r>
              <a:rPr lang="en-US" sz="3000" dirty="0" err="1" smtClean="0"/>
              <a:t>Anshu</a:t>
            </a:r>
            <a:r>
              <a:rPr lang="en-US" sz="3000" dirty="0" smtClean="0"/>
              <a:t> </a:t>
            </a:r>
            <a:r>
              <a:rPr lang="en-US" sz="3000" dirty="0" err="1" smtClean="0"/>
              <a:t>Dubey</a:t>
            </a:r>
            <a:r>
              <a:rPr lang="en-US" sz="3000" dirty="0" smtClean="0"/>
              <a:t>, ANL</a:t>
            </a:r>
          </a:p>
          <a:p>
            <a:pPr>
              <a:spcBef>
                <a:spcPts val="1000"/>
              </a:spcBef>
            </a:pPr>
            <a:r>
              <a:rPr lang="en-US" sz="3000" dirty="0" smtClean="0"/>
              <a:t>Mike </a:t>
            </a:r>
            <a:r>
              <a:rPr lang="en-US" sz="3000" dirty="0" err="1" smtClean="0"/>
              <a:t>Heroux</a:t>
            </a:r>
            <a:r>
              <a:rPr lang="en-US" sz="3000" dirty="0" smtClean="0"/>
              <a:t>, SNL</a:t>
            </a:r>
          </a:p>
          <a:p>
            <a:pPr>
              <a:spcBef>
                <a:spcPts val="1000"/>
              </a:spcBef>
            </a:pPr>
            <a:r>
              <a:rPr lang="en-US" sz="3000" dirty="0" smtClean="0"/>
              <a:t>Alicia </a:t>
            </a:r>
            <a:r>
              <a:rPr lang="en-US" sz="3000" dirty="0" err="1" smtClean="0"/>
              <a:t>Klinvex</a:t>
            </a:r>
            <a:r>
              <a:rPr lang="en-US" sz="3000" dirty="0" smtClean="0"/>
              <a:t>, SNL</a:t>
            </a:r>
          </a:p>
          <a:p>
            <a:pPr>
              <a:spcBef>
                <a:spcPts val="1000"/>
              </a:spcBef>
            </a:pPr>
            <a:r>
              <a:rPr lang="en-US" sz="3000" dirty="0"/>
              <a:t>Lois Curfman McInnes, </a:t>
            </a:r>
            <a:r>
              <a:rPr lang="en-US" sz="3000" dirty="0" smtClean="0"/>
              <a:t>ANL</a:t>
            </a:r>
          </a:p>
          <a:p>
            <a:endParaRPr lang="en-US" sz="3000" dirty="0"/>
          </a:p>
          <a:p>
            <a:pPr marL="0" indent="0">
              <a:buNone/>
            </a:pPr>
            <a:endParaRPr lang="en-US" sz="3000" dirty="0"/>
          </a:p>
          <a:p>
            <a:pPr marL="0" indent="0">
              <a:buNone/>
            </a:pPr>
            <a:r>
              <a:rPr lang="en-US" sz="3000" dirty="0" smtClean="0"/>
              <a:t>Members of the IDEAS Scientific Software Productivity Project: </a:t>
            </a:r>
            <a:r>
              <a:rPr lang="en-US" sz="3000" dirty="0" smtClean="0">
                <a:hlinkClick r:id="rId2"/>
              </a:rPr>
              <a:t>www.ideas-productivity.org</a:t>
            </a:r>
            <a:endParaRPr lang="en-US" sz="3000" dirty="0"/>
          </a:p>
          <a:p>
            <a:r>
              <a:rPr lang="en-US" sz="3000" b="1" dirty="0" smtClean="0"/>
              <a:t>Focus:  Increasing CSE software productivity, quality, and sustainability</a:t>
            </a:r>
            <a:endParaRPr lang="en-US" sz="3000" b="1" dirty="0"/>
          </a:p>
          <a:p>
            <a:pPr marL="0" indent="0">
              <a:buNone/>
            </a:pPr>
            <a:endParaRPr lang="en-US" dirty="0"/>
          </a:p>
        </p:txBody>
      </p:sp>
      <p:sp>
        <p:nvSpPr>
          <p:cNvPr id="5" name="Footer Placeholder 4"/>
          <p:cNvSpPr>
            <a:spLocks noGrp="1"/>
          </p:cNvSpPr>
          <p:nvPr>
            <p:ph type="ftr" sz="quarter" idx="3"/>
          </p:nvPr>
        </p:nvSpPr>
        <p:spPr>
          <a:xfrm>
            <a:off x="3590552" y="6521102"/>
            <a:ext cx="2016271" cy="210593"/>
          </a:xfrm>
        </p:spPr>
        <p:txBody>
          <a:bodyPr/>
          <a:lstStyle/>
          <a:p>
            <a:r>
              <a:rPr lang="en-US" dirty="0" smtClean="0"/>
              <a:t>SIAM CSE17, Feb 2017</a:t>
            </a:r>
            <a:endParaRPr lang="en-US" dirty="0"/>
          </a:p>
        </p:txBody>
      </p:sp>
      <p:pic>
        <p:nvPicPr>
          <p:cNvPr id="11" name="Picture 10" descr="doe_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281" y="165338"/>
            <a:ext cx="2159000" cy="977900"/>
          </a:xfrm>
          <a:prstGeom prst="rect">
            <a:avLst/>
          </a:prstGeom>
        </p:spPr>
      </p:pic>
      <p:grpSp>
        <p:nvGrpSpPr>
          <p:cNvPr id="20" name="Group 19"/>
          <p:cNvGrpSpPr/>
          <p:nvPr/>
        </p:nvGrpSpPr>
        <p:grpSpPr>
          <a:xfrm>
            <a:off x="3913540" y="2081191"/>
            <a:ext cx="4888497" cy="1491992"/>
            <a:chOff x="3913540" y="2081191"/>
            <a:chExt cx="4888497" cy="1491992"/>
          </a:xfrm>
        </p:grpSpPr>
        <p:pic>
          <p:nvPicPr>
            <p:cNvPr id="13" name="Picture 12"/>
            <p:cNvPicPr>
              <a:picLocks noChangeAspect="1"/>
            </p:cNvPicPr>
            <p:nvPr/>
          </p:nvPicPr>
          <p:blipFill rotWithShape="1">
            <a:blip r:embed="rId4"/>
            <a:srcRect l="8452" r="11324"/>
            <a:stretch/>
          </p:blipFill>
          <p:spPr>
            <a:xfrm>
              <a:off x="6868119" y="2081191"/>
              <a:ext cx="984867" cy="1227641"/>
            </a:xfrm>
            <a:prstGeom prst="rect">
              <a:avLst/>
            </a:prstGeom>
          </p:spPr>
        </p:pic>
        <p:pic>
          <p:nvPicPr>
            <p:cNvPr id="14" name="Picture 13"/>
            <p:cNvPicPr>
              <a:picLocks noChangeAspect="1"/>
            </p:cNvPicPr>
            <p:nvPr/>
          </p:nvPicPr>
          <p:blipFill rotWithShape="1">
            <a:blip r:embed="rId5"/>
            <a:srcRect l="8924" r="6930"/>
            <a:stretch/>
          </p:blipFill>
          <p:spPr>
            <a:xfrm>
              <a:off x="4937146" y="2081192"/>
              <a:ext cx="1018261" cy="1210130"/>
            </a:xfrm>
            <a:prstGeom prst="rect">
              <a:avLst/>
            </a:prstGeom>
          </p:spPr>
        </p:pic>
        <p:pic>
          <p:nvPicPr>
            <p:cNvPr id="16" name="Picture 15"/>
            <p:cNvPicPr>
              <a:picLocks noChangeAspect="1"/>
            </p:cNvPicPr>
            <p:nvPr/>
          </p:nvPicPr>
          <p:blipFill>
            <a:blip r:embed="rId6"/>
            <a:stretch>
              <a:fillRect/>
            </a:stretch>
          </p:blipFill>
          <p:spPr>
            <a:xfrm>
              <a:off x="5986935" y="2081193"/>
              <a:ext cx="855272" cy="1213802"/>
            </a:xfrm>
            <a:prstGeom prst="rect">
              <a:avLst/>
            </a:prstGeom>
          </p:spPr>
        </p:pic>
        <p:pic>
          <p:nvPicPr>
            <p:cNvPr id="17" name="Picture 16"/>
            <p:cNvPicPr>
              <a:picLocks noChangeAspect="1"/>
            </p:cNvPicPr>
            <p:nvPr/>
          </p:nvPicPr>
          <p:blipFill rotWithShape="1">
            <a:blip r:embed="rId7"/>
            <a:srcRect l="14453" t="4992" r="9165" b="28808"/>
            <a:stretch/>
          </p:blipFill>
          <p:spPr>
            <a:xfrm>
              <a:off x="7865944" y="2081192"/>
              <a:ext cx="936093" cy="1223087"/>
            </a:xfrm>
            <a:prstGeom prst="rect">
              <a:avLst/>
            </a:prstGeom>
          </p:spPr>
        </p:pic>
        <p:pic>
          <p:nvPicPr>
            <p:cNvPr id="18" name="Picture 17"/>
            <p:cNvPicPr>
              <a:picLocks noChangeAspect="1"/>
            </p:cNvPicPr>
            <p:nvPr/>
          </p:nvPicPr>
          <p:blipFill rotWithShape="1">
            <a:blip r:embed="rId8"/>
            <a:srcRect l="13222" t="5312" r="18595" b="32928"/>
            <a:stretch/>
          </p:blipFill>
          <p:spPr>
            <a:xfrm>
              <a:off x="3913540" y="2081192"/>
              <a:ext cx="997822" cy="1205090"/>
            </a:xfrm>
            <a:prstGeom prst="rect">
              <a:avLst/>
            </a:prstGeom>
          </p:spPr>
        </p:pic>
        <p:sp>
          <p:nvSpPr>
            <p:cNvPr id="19" name="TextBox 18"/>
            <p:cNvSpPr txBox="1"/>
            <p:nvPr/>
          </p:nvSpPr>
          <p:spPr>
            <a:xfrm>
              <a:off x="4030163" y="3265406"/>
              <a:ext cx="4665141" cy="307777"/>
            </a:xfrm>
            <a:prstGeom prst="rect">
              <a:avLst/>
            </a:prstGeom>
            <a:noFill/>
          </p:spPr>
          <p:txBody>
            <a:bodyPr wrap="square" rtlCol="0">
              <a:spAutoFit/>
            </a:bodyPr>
            <a:lstStyle/>
            <a:p>
              <a:r>
                <a:rPr lang="en-US" sz="1400" dirty="0" smtClean="0"/>
                <a:t>David                  </a:t>
              </a:r>
              <a:r>
                <a:rPr lang="en-US" sz="1400" dirty="0" err="1" smtClean="0"/>
                <a:t>Anshu</a:t>
              </a:r>
              <a:r>
                <a:rPr lang="en-US" sz="1400" dirty="0" smtClean="0"/>
                <a:t>              Mike             Alicia                Lois</a:t>
              </a:r>
              <a:endParaRPr lang="en-US" sz="1400" dirty="0"/>
            </a:p>
          </p:txBody>
        </p:sp>
      </p:grpSp>
      <p:pic>
        <p:nvPicPr>
          <p:cNvPr id="31" name="Picture 30" descr="ANL-logo-rectangula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4056" y="3844893"/>
            <a:ext cx="1496263" cy="508896"/>
          </a:xfrm>
          <a:prstGeom prst="rect">
            <a:avLst/>
          </a:prstGeom>
        </p:spPr>
      </p:pic>
      <p:pic>
        <p:nvPicPr>
          <p:cNvPr id="32" name="Picture 31" descr="SNL_Stacked_Black_Blue-300x115.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0240" y="3844893"/>
            <a:ext cx="1506535" cy="580360"/>
          </a:xfrm>
          <a:prstGeom prst="rect">
            <a:avLst/>
          </a:prstGeom>
        </p:spPr>
      </p:pic>
      <p:pic>
        <p:nvPicPr>
          <p:cNvPr id="33" name="Picture 32" descr="ORNLlogo-300x15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5795" y="3844893"/>
            <a:ext cx="1124597" cy="565077"/>
          </a:xfrm>
          <a:prstGeom prst="rect">
            <a:avLst/>
          </a:prstGeom>
        </p:spPr>
      </p:pic>
    </p:spTree>
    <p:extLst>
      <p:ext uri="{BB962C8B-B14F-4D97-AF65-F5344CB8AC3E}">
        <p14:creationId xmlns:p14="http://schemas.microsoft.com/office/powerpoint/2010/main" val="41058256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159" y="249607"/>
            <a:ext cx="6705600" cy="838200"/>
          </a:xfrm>
        </p:spPr>
        <p:txBody>
          <a:bodyPr>
            <a:noAutofit/>
          </a:bodyPr>
          <a:lstStyle/>
          <a:p>
            <a:r>
              <a:rPr lang="en-US" sz="3200" b="1" dirty="0" smtClean="0"/>
              <a:t>Interoperable Design of Extreme-scale Application Software (IDEAS)</a:t>
            </a:r>
            <a:endParaRPr lang="en-US" sz="3200" b="1" dirty="0"/>
          </a:p>
        </p:txBody>
      </p:sp>
      <p:sp>
        <p:nvSpPr>
          <p:cNvPr id="9" name="TextBox 8"/>
          <p:cNvSpPr txBox="1"/>
          <p:nvPr/>
        </p:nvSpPr>
        <p:spPr>
          <a:xfrm>
            <a:off x="228600" y="1572781"/>
            <a:ext cx="4648200" cy="969496"/>
          </a:xfrm>
          <a:prstGeom prst="rect">
            <a:avLst/>
          </a:prstGeom>
          <a:noFill/>
        </p:spPr>
        <p:txBody>
          <a:bodyPr wrap="square" rtlCol="0">
            <a:spAutoFit/>
          </a:bodyPr>
          <a:lstStyle/>
          <a:p>
            <a:pPr algn="ctr">
              <a:spcAft>
                <a:spcPts val="300"/>
              </a:spcAft>
              <a:buNone/>
            </a:pPr>
            <a:r>
              <a:rPr lang="en-US" b="1" i="1" dirty="0">
                <a:solidFill>
                  <a:srgbClr val="F79646"/>
                </a:solidFill>
                <a:latin typeface="Arial" charset="0"/>
                <a:cs typeface="Arial" charset="0"/>
              </a:rPr>
              <a:t>Motivation</a:t>
            </a:r>
          </a:p>
          <a:p>
            <a:pPr>
              <a:spcBef>
                <a:spcPts val="60"/>
              </a:spcBef>
              <a:buNone/>
            </a:pPr>
            <a:r>
              <a:rPr lang="en-US" sz="1200" dirty="0" smtClean="0"/>
              <a:t>Enable </a:t>
            </a:r>
            <a:r>
              <a:rPr lang="en-US" sz="1200" b="1" i="1" dirty="0" smtClean="0"/>
              <a:t>increased scientific productivity, </a:t>
            </a:r>
            <a:r>
              <a:rPr lang="en-US" sz="1200" dirty="0" smtClean="0"/>
              <a:t>realizing the potential of extreme- scale computing, through </a:t>
            </a:r>
            <a:r>
              <a:rPr lang="en-US" sz="1200" b="1" i="1" dirty="0" smtClean="0"/>
              <a:t>a new interdisciplinary and agile approach to the scientific software ecosystem</a:t>
            </a:r>
            <a:r>
              <a:rPr lang="en-US" sz="1200" dirty="0" smtClean="0"/>
              <a:t>.</a:t>
            </a:r>
            <a:endParaRPr lang="en-US" sz="1200" dirty="0"/>
          </a:p>
        </p:txBody>
      </p:sp>
      <p:pic>
        <p:nvPicPr>
          <p:cNvPr id="51" name="Picture 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62800" y="2791981"/>
            <a:ext cx="1676399" cy="1322006"/>
          </a:xfrm>
          <a:prstGeom prst="rect">
            <a:avLst/>
          </a:prstGeom>
        </p:spPr>
      </p:pic>
      <p:pic>
        <p:nvPicPr>
          <p:cNvPr id="52" name="Picture 51" descr="EastRiverFigure.tif.tiff"/>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5489258" y="2636723"/>
            <a:ext cx="1143000" cy="1605916"/>
          </a:xfrm>
          <a:prstGeom prst="rect">
            <a:avLst/>
          </a:prstGeom>
          <a:noFill/>
          <a:ln>
            <a:noFill/>
          </a:ln>
        </p:spPr>
      </p:pic>
      <p:pic>
        <p:nvPicPr>
          <p:cNvPr id="10" name="Content Placeholder 3" descr="cover_low_res.pdf"/>
          <p:cNvPicPr>
            <a:picLocks noGrp="1" noChangeAspect="1"/>
          </p:cNvPicPr>
          <p:nvPr/>
        </p:nvPicPr>
        <p:blipFill rotWithShape="1">
          <a:blip r:embed="rId5" cstate="print">
            <a:extLst>
              <a:ext uri="{28A0092B-C50C-407E-A947-70E740481C1C}">
                <a14:useLocalDpi xmlns:a14="http://schemas.microsoft.com/office/drawing/2010/main"/>
              </a:ext>
            </a:extLst>
          </a:blip>
          <a:srcRect l="-1280" r="-1212"/>
          <a:stretch/>
        </p:blipFill>
        <p:spPr>
          <a:xfrm>
            <a:off x="3539992" y="2369571"/>
            <a:ext cx="1295400" cy="1635618"/>
          </a:xfrm>
          <a:prstGeom prst="rect">
            <a:avLst/>
          </a:prstGeom>
        </p:spPr>
      </p:pic>
      <p:sp>
        <p:nvSpPr>
          <p:cNvPr id="11" name="TextBox 10"/>
          <p:cNvSpPr txBox="1"/>
          <p:nvPr/>
        </p:nvSpPr>
        <p:spPr>
          <a:xfrm>
            <a:off x="228600" y="2487181"/>
            <a:ext cx="3200400" cy="1538883"/>
          </a:xfrm>
          <a:prstGeom prst="rect">
            <a:avLst/>
          </a:prstGeom>
          <a:noFill/>
        </p:spPr>
        <p:txBody>
          <a:bodyPr wrap="square" rtlCol="0">
            <a:spAutoFit/>
          </a:bodyPr>
          <a:lstStyle/>
          <a:p>
            <a:pPr algn="ctr">
              <a:spcAft>
                <a:spcPts val="300"/>
              </a:spcAft>
              <a:buNone/>
            </a:pPr>
            <a:r>
              <a:rPr lang="en-US" b="1" i="1" dirty="0" smtClean="0">
                <a:solidFill>
                  <a:srgbClr val="F79646"/>
                </a:solidFill>
                <a:latin typeface="Arial" charset="0"/>
                <a:cs typeface="Arial" charset="0"/>
              </a:rPr>
              <a:t>Objectives</a:t>
            </a:r>
          </a:p>
          <a:p>
            <a:pPr marL="171450" indent="-171450">
              <a:spcBef>
                <a:spcPts val="60"/>
              </a:spcBef>
              <a:spcAft>
                <a:spcPts val="60"/>
              </a:spcAft>
              <a:buSzPct val="100000"/>
            </a:pPr>
            <a:r>
              <a:rPr lang="en-US" sz="1200" dirty="0" smtClean="0"/>
              <a:t>Address confluence of trends in hardware and increasing demands for predictive </a:t>
            </a:r>
            <a:r>
              <a:rPr lang="en-US" sz="1200" dirty="0" err="1" smtClean="0"/>
              <a:t>multiscale</a:t>
            </a:r>
            <a:r>
              <a:rPr lang="en-US" sz="1200" dirty="0" smtClean="0"/>
              <a:t>, </a:t>
            </a:r>
            <a:r>
              <a:rPr lang="en-US" sz="1200" dirty="0" err="1" smtClean="0"/>
              <a:t>multiphysics</a:t>
            </a:r>
            <a:r>
              <a:rPr lang="en-US" sz="1200" dirty="0" smtClean="0"/>
              <a:t> simulations.</a:t>
            </a:r>
          </a:p>
          <a:p>
            <a:pPr marL="171450" indent="-171450">
              <a:spcBef>
                <a:spcPts val="60"/>
              </a:spcBef>
              <a:spcAft>
                <a:spcPts val="60"/>
              </a:spcAft>
              <a:buSzPct val="100000"/>
            </a:pPr>
            <a:r>
              <a:rPr lang="en-US" sz="1200" dirty="0" smtClean="0"/>
              <a:t>Respond to trend of continuous refactoring with efficient agile software engineering methodologies </a:t>
            </a:r>
            <a:r>
              <a:rPr lang="en-US" sz="1200" dirty="0"/>
              <a:t>&amp;</a:t>
            </a:r>
            <a:r>
              <a:rPr lang="en-US" sz="1200" dirty="0" smtClean="0"/>
              <a:t> improved software design.</a:t>
            </a:r>
          </a:p>
        </p:txBody>
      </p:sp>
      <p:cxnSp>
        <p:nvCxnSpPr>
          <p:cNvPr id="12" name="Straight Connector 11"/>
          <p:cNvCxnSpPr/>
          <p:nvPr/>
        </p:nvCxnSpPr>
        <p:spPr>
          <a:xfrm>
            <a:off x="152400" y="4105185"/>
            <a:ext cx="8991600" cy="1588"/>
          </a:xfrm>
          <a:prstGeom prst="line">
            <a:avLst/>
          </a:prstGeom>
          <a:ln w="38100">
            <a:solidFill>
              <a:srgbClr val="FFA70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730775" y="4149500"/>
            <a:ext cx="6260163" cy="2242306"/>
          </a:xfrm>
          <a:prstGeom prst="rect">
            <a:avLst/>
          </a:prstGeom>
          <a:noFill/>
        </p:spPr>
        <p:txBody>
          <a:bodyPr wrap="square" rtlCol="0">
            <a:spAutoFit/>
          </a:bodyPr>
          <a:lstStyle/>
          <a:p>
            <a:pPr algn="ctr">
              <a:spcAft>
                <a:spcPts val="300"/>
              </a:spcAft>
              <a:buNone/>
            </a:pPr>
            <a:r>
              <a:rPr lang="en-US" b="1" i="1" dirty="0" smtClean="0">
                <a:solidFill>
                  <a:srgbClr val="F79646"/>
                </a:solidFill>
                <a:latin typeface="Arial" charset="0"/>
                <a:cs typeface="Arial" charset="0"/>
              </a:rPr>
              <a:t>Approach</a:t>
            </a:r>
            <a:r>
              <a:rPr lang="en-US" sz="1600" i="1" dirty="0" smtClean="0">
                <a:solidFill>
                  <a:srgbClr val="F79646"/>
                </a:solidFill>
                <a:latin typeface="Arial" charset="0"/>
                <a:cs typeface="Arial" charset="0"/>
              </a:rPr>
              <a:t> </a:t>
            </a:r>
            <a:endParaRPr lang="en-US" sz="1100" dirty="0" smtClean="0"/>
          </a:p>
          <a:p>
            <a:pPr marL="171450" indent="-171450">
              <a:lnSpc>
                <a:spcPct val="95000"/>
              </a:lnSpc>
              <a:spcBef>
                <a:spcPts val="60"/>
              </a:spcBef>
              <a:spcAft>
                <a:spcPts val="300"/>
              </a:spcAft>
              <a:buSzPct val="100000"/>
            </a:pPr>
            <a:r>
              <a:rPr lang="en-US" sz="1400" b="1" dirty="0" smtClean="0"/>
              <a:t>ASCR/BER partnership </a:t>
            </a:r>
            <a:r>
              <a:rPr lang="en-US" sz="1400" dirty="0" smtClean="0"/>
              <a:t>ensures delivery of both crosscutting methodologies and metrics with impact on real application and programs.</a:t>
            </a:r>
          </a:p>
          <a:p>
            <a:pPr marL="171450" indent="-171450">
              <a:lnSpc>
                <a:spcPct val="95000"/>
              </a:lnSpc>
              <a:spcBef>
                <a:spcPts val="60"/>
              </a:spcBef>
              <a:spcAft>
                <a:spcPts val="300"/>
              </a:spcAft>
              <a:buSzPct val="100000"/>
            </a:pPr>
            <a:r>
              <a:rPr lang="en-US" sz="1400" b="1" dirty="0" smtClean="0"/>
              <a:t>Interdisciplinary multi-lab team </a:t>
            </a:r>
            <a:r>
              <a:rPr lang="en-US" sz="1400" dirty="0" smtClean="0"/>
              <a:t>(ANL, LANL, LBNL, LLNL, ORNL, PNNL, SNL)</a:t>
            </a:r>
          </a:p>
          <a:p>
            <a:pPr marL="628650" lvl="1" indent="-171450">
              <a:lnSpc>
                <a:spcPct val="95000"/>
              </a:lnSpc>
              <a:spcBef>
                <a:spcPts val="60"/>
              </a:spcBef>
              <a:spcAft>
                <a:spcPts val="100"/>
              </a:spcAft>
              <a:buSzPct val="100000"/>
            </a:pPr>
            <a:r>
              <a:rPr lang="en-US" sz="1400" b="1" dirty="0" smtClean="0"/>
              <a:t>ASCR Co-Leads: </a:t>
            </a:r>
            <a:r>
              <a:rPr lang="en-US" sz="1400" dirty="0" smtClean="0"/>
              <a:t>Mike </a:t>
            </a:r>
            <a:r>
              <a:rPr lang="en-US" sz="1400" dirty="0" err="1" smtClean="0"/>
              <a:t>Heroux</a:t>
            </a:r>
            <a:r>
              <a:rPr lang="en-US" sz="1400" dirty="0" smtClean="0"/>
              <a:t> (SNL) and Lois Curfman</a:t>
            </a:r>
            <a:r>
              <a:rPr lang="en-US" sz="1400" dirty="0"/>
              <a:t> </a:t>
            </a:r>
            <a:r>
              <a:rPr lang="en-US" sz="1400" dirty="0" smtClean="0"/>
              <a:t>McInnes (ANL)</a:t>
            </a:r>
          </a:p>
          <a:p>
            <a:pPr marL="628650" lvl="1" indent="-171450">
              <a:lnSpc>
                <a:spcPct val="95000"/>
              </a:lnSpc>
              <a:spcBef>
                <a:spcPts val="60"/>
              </a:spcBef>
              <a:spcAft>
                <a:spcPts val="100"/>
              </a:spcAft>
              <a:buSzPct val="100000"/>
            </a:pPr>
            <a:r>
              <a:rPr lang="en-US" sz="1400" b="1" dirty="0" smtClean="0"/>
              <a:t>BER Lead:  </a:t>
            </a:r>
            <a:r>
              <a:rPr lang="en-US" sz="1400" dirty="0" smtClean="0"/>
              <a:t>David Moulton (LANL)</a:t>
            </a:r>
          </a:p>
          <a:p>
            <a:pPr marL="171450" indent="-171450">
              <a:lnSpc>
                <a:spcPct val="95000"/>
              </a:lnSpc>
              <a:spcBef>
                <a:spcPts val="60"/>
              </a:spcBef>
              <a:spcAft>
                <a:spcPts val="300"/>
              </a:spcAft>
              <a:buSzPct val="100000"/>
            </a:pPr>
            <a:r>
              <a:rPr lang="en-US" sz="1400" b="1" i="1" dirty="0" smtClean="0"/>
              <a:t>Integration and synergistic advances in three communities </a:t>
            </a:r>
            <a:r>
              <a:rPr lang="en-US" sz="1400" dirty="0" smtClean="0"/>
              <a:t>deliver scientific productivity; outreach establishes a new holistic perspective for the broader scientific community.</a:t>
            </a:r>
          </a:p>
        </p:txBody>
      </p:sp>
      <p:sp>
        <p:nvSpPr>
          <p:cNvPr id="21" name="TextBox 20"/>
          <p:cNvSpPr txBox="1"/>
          <p:nvPr/>
        </p:nvSpPr>
        <p:spPr>
          <a:xfrm>
            <a:off x="4978014" y="1648981"/>
            <a:ext cx="4133580" cy="1146468"/>
          </a:xfrm>
          <a:prstGeom prst="rect">
            <a:avLst/>
          </a:prstGeom>
          <a:noFill/>
        </p:spPr>
        <p:txBody>
          <a:bodyPr wrap="square" rtlCol="0">
            <a:spAutoFit/>
          </a:bodyPr>
          <a:lstStyle/>
          <a:p>
            <a:pPr algn="ctr">
              <a:spcAft>
                <a:spcPts val="0"/>
              </a:spcAft>
              <a:buNone/>
            </a:pPr>
            <a:r>
              <a:rPr lang="en-US" b="1" i="1" dirty="0" smtClean="0">
                <a:solidFill>
                  <a:srgbClr val="F79646"/>
                </a:solidFill>
                <a:latin typeface="Arial" charset="0"/>
                <a:cs typeface="Arial" charset="0"/>
              </a:rPr>
              <a:t>Impact on Applications </a:t>
            </a:r>
            <a:r>
              <a:rPr lang="en-US" b="1" i="1" dirty="0">
                <a:solidFill>
                  <a:srgbClr val="F79646"/>
                </a:solidFill>
                <a:latin typeface="Arial" charset="0"/>
                <a:cs typeface="Arial" charset="0"/>
              </a:rPr>
              <a:t>&amp;</a:t>
            </a:r>
            <a:r>
              <a:rPr lang="en-US" b="1" i="1" dirty="0" smtClean="0">
                <a:solidFill>
                  <a:srgbClr val="F79646"/>
                </a:solidFill>
                <a:latin typeface="Arial" charset="0"/>
                <a:cs typeface="Arial" charset="0"/>
              </a:rPr>
              <a:t> Programs </a:t>
            </a:r>
          </a:p>
          <a:p>
            <a:pPr>
              <a:spcBef>
                <a:spcPts val="300"/>
              </a:spcBef>
              <a:spcAft>
                <a:spcPts val="300"/>
              </a:spcAft>
              <a:buSzPct val="100000"/>
              <a:buNone/>
            </a:pPr>
            <a:r>
              <a:rPr lang="en-US" sz="1200" dirty="0" smtClean="0"/>
              <a:t>Terrestrial ecosystem </a:t>
            </a:r>
            <a:r>
              <a:rPr lang="en-US" sz="1200" b="1" i="1" dirty="0" smtClean="0"/>
              <a:t>use cases tie IDEAS to modeling and simulation goals </a:t>
            </a:r>
            <a:r>
              <a:rPr lang="en-US" sz="1200" dirty="0" smtClean="0"/>
              <a:t>in two Science Focus Area (SFA) programs and both Next Generation Ecosystem Experiment (NGEE) programs  in DOE Biologic and Environmental Research (BER).</a:t>
            </a:r>
          </a:p>
        </p:txBody>
      </p:sp>
      <p:pic>
        <p:nvPicPr>
          <p:cNvPr id="5" name="Picture 4" descr="IDEAS_logo.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6043" y="121423"/>
            <a:ext cx="2421277" cy="1119514"/>
          </a:xfrm>
          <a:prstGeom prst="rect">
            <a:avLst/>
          </a:prstGeom>
        </p:spPr>
      </p:pic>
      <p:cxnSp>
        <p:nvCxnSpPr>
          <p:cNvPr id="17" name="Straight Connector 16"/>
          <p:cNvCxnSpPr/>
          <p:nvPr/>
        </p:nvCxnSpPr>
        <p:spPr>
          <a:xfrm flipV="1">
            <a:off x="4978018" y="1617076"/>
            <a:ext cx="1815" cy="2441517"/>
          </a:xfrm>
          <a:prstGeom prst="line">
            <a:avLst/>
          </a:prstGeom>
          <a:ln w="38100">
            <a:solidFill>
              <a:srgbClr val="FFA701"/>
            </a:solidFil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207696" y="4239353"/>
            <a:ext cx="2403223" cy="2465448"/>
            <a:chOff x="166075" y="4277582"/>
            <a:chExt cx="2403223" cy="2465448"/>
          </a:xfrm>
        </p:grpSpPr>
        <p:grpSp>
          <p:nvGrpSpPr>
            <p:cNvPr id="44" name="Group 43"/>
            <p:cNvGrpSpPr/>
            <p:nvPr/>
          </p:nvGrpSpPr>
          <p:grpSpPr>
            <a:xfrm>
              <a:off x="166075" y="4277582"/>
              <a:ext cx="2403223" cy="2465448"/>
              <a:chOff x="2034653" y="1680239"/>
              <a:chExt cx="4970569" cy="4887602"/>
            </a:xfrm>
          </p:grpSpPr>
          <p:sp>
            <p:nvSpPr>
              <p:cNvPr id="46" name="Freeform 7"/>
              <p:cNvSpPr>
                <a:spLocks/>
              </p:cNvSpPr>
              <p:nvPr/>
            </p:nvSpPr>
            <p:spPr bwMode="auto">
              <a:xfrm>
                <a:off x="3459102" y="3152577"/>
                <a:ext cx="2098330" cy="2026218"/>
              </a:xfrm>
              <a:custGeom>
                <a:avLst/>
                <a:gdLst>
                  <a:gd name="T0" fmla="*/ 741 w 741"/>
                  <a:gd name="T1" fmla="*/ 309 h 687"/>
                  <a:gd name="T2" fmla="*/ 564 w 741"/>
                  <a:gd name="T3" fmla="*/ 433 h 687"/>
                  <a:gd name="T4" fmla="*/ 539 w 741"/>
                  <a:gd name="T5" fmla="*/ 626 h 687"/>
                  <a:gd name="T6" fmla="*/ 544 w 741"/>
                  <a:gd name="T7" fmla="*/ 643 h 687"/>
                  <a:gd name="T8" fmla="*/ 370 w 741"/>
                  <a:gd name="T9" fmla="*/ 687 h 687"/>
                  <a:gd name="T10" fmla="*/ 193 w 741"/>
                  <a:gd name="T11" fmla="*/ 642 h 687"/>
                  <a:gd name="T12" fmla="*/ 198 w 741"/>
                  <a:gd name="T13" fmla="*/ 626 h 687"/>
                  <a:gd name="T14" fmla="*/ 172 w 741"/>
                  <a:gd name="T15" fmla="*/ 433 h 687"/>
                  <a:gd name="T16" fmla="*/ 0 w 741"/>
                  <a:gd name="T17" fmla="*/ 310 h 687"/>
                  <a:gd name="T18" fmla="*/ 173 w 741"/>
                  <a:gd name="T19" fmla="*/ 2 h 687"/>
                  <a:gd name="T20" fmla="*/ 368 w 741"/>
                  <a:gd name="T21" fmla="*/ 93 h 687"/>
                  <a:gd name="T22" fmla="*/ 565 w 741"/>
                  <a:gd name="T23" fmla="*/ 0 h 687"/>
                  <a:gd name="T24" fmla="*/ 741 w 741"/>
                  <a:gd name="T25" fmla="*/ 309 h 6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1" h="687">
                    <a:moveTo>
                      <a:pt x="741" y="309"/>
                    </a:moveTo>
                    <a:cubicBezTo>
                      <a:pt x="667" y="322"/>
                      <a:pt x="602" y="367"/>
                      <a:pt x="564" y="433"/>
                    </a:cubicBezTo>
                    <a:cubicBezTo>
                      <a:pt x="530" y="492"/>
                      <a:pt x="521" y="560"/>
                      <a:pt x="539" y="626"/>
                    </a:cubicBezTo>
                    <a:cubicBezTo>
                      <a:pt x="540" y="632"/>
                      <a:pt x="542" y="638"/>
                      <a:pt x="544" y="643"/>
                    </a:cubicBezTo>
                    <a:cubicBezTo>
                      <a:pt x="492" y="671"/>
                      <a:pt x="433" y="687"/>
                      <a:pt x="370" y="687"/>
                    </a:cubicBezTo>
                    <a:cubicBezTo>
                      <a:pt x="306" y="687"/>
                      <a:pt x="246" y="670"/>
                      <a:pt x="193" y="642"/>
                    </a:cubicBezTo>
                    <a:cubicBezTo>
                      <a:pt x="195" y="637"/>
                      <a:pt x="196" y="632"/>
                      <a:pt x="198" y="626"/>
                    </a:cubicBezTo>
                    <a:cubicBezTo>
                      <a:pt x="215" y="560"/>
                      <a:pt x="206" y="492"/>
                      <a:pt x="172" y="433"/>
                    </a:cubicBezTo>
                    <a:cubicBezTo>
                      <a:pt x="135" y="368"/>
                      <a:pt x="71" y="324"/>
                      <a:pt x="0" y="310"/>
                    </a:cubicBezTo>
                    <a:cubicBezTo>
                      <a:pt x="2" y="180"/>
                      <a:pt x="70" y="67"/>
                      <a:pt x="173" y="2"/>
                    </a:cubicBezTo>
                    <a:cubicBezTo>
                      <a:pt x="220" y="58"/>
                      <a:pt x="290" y="93"/>
                      <a:pt x="368" y="93"/>
                    </a:cubicBezTo>
                    <a:cubicBezTo>
                      <a:pt x="447" y="93"/>
                      <a:pt x="518" y="57"/>
                      <a:pt x="565" y="0"/>
                    </a:cubicBezTo>
                    <a:cubicBezTo>
                      <a:pt x="669" y="65"/>
                      <a:pt x="738" y="178"/>
                      <a:pt x="741" y="309"/>
                    </a:cubicBezTo>
                    <a:close/>
                  </a:path>
                </a:pathLst>
              </a:custGeom>
              <a:solidFill>
                <a:srgbClr val="EFCDC1"/>
              </a:solidFill>
              <a:ln w="9525" cap="flat" cmpd="sng">
                <a:solidFill>
                  <a:srgbClr val="606060"/>
                </a:solidFill>
                <a:prstDash val="solid"/>
                <a:round/>
                <a:headEnd type="none" w="med" len="med"/>
                <a:tailEnd type="none" w="med" len="med"/>
              </a:ln>
              <a:effectLst>
                <a:outerShdw blurRad="50800" dist="25400" dir="5400000" algn="ctr" rotWithShape="0">
                  <a:srgbClr val="000000">
                    <a:alpha val="26666"/>
                  </a:srgbClr>
                </a:outerShdw>
              </a:effectLst>
            </p:spPr>
            <p:txBody>
              <a:bodyPr lIns="82124" tIns="41061" rIns="82124" bIns="41061" anchor="ctr"/>
              <a:lstStyle/>
              <a:p>
                <a:endParaRPr lang="en-US" sz="700"/>
              </a:p>
            </p:txBody>
          </p:sp>
          <p:sp>
            <p:nvSpPr>
              <p:cNvPr id="47" name="Freeform 9"/>
              <p:cNvSpPr>
                <a:spLocks/>
              </p:cNvSpPr>
              <p:nvPr/>
            </p:nvSpPr>
            <p:spPr bwMode="auto">
              <a:xfrm>
                <a:off x="4942600" y="4012256"/>
                <a:ext cx="1646036" cy="1504370"/>
              </a:xfrm>
              <a:custGeom>
                <a:avLst/>
                <a:gdLst>
                  <a:gd name="T0" fmla="*/ 62 w 511"/>
                  <a:gd name="T1" fmla="*/ 144 h 510"/>
                  <a:gd name="T2" fmla="*/ 367 w 511"/>
                  <a:gd name="T3" fmla="*/ 62 h 510"/>
                  <a:gd name="T4" fmla="*/ 449 w 511"/>
                  <a:gd name="T5" fmla="*/ 367 h 510"/>
                  <a:gd name="T6" fmla="*/ 144 w 511"/>
                  <a:gd name="T7" fmla="*/ 449 h 510"/>
                  <a:gd name="T8" fmla="*/ 62 w 511"/>
                  <a:gd name="T9" fmla="*/ 144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1" h="510">
                    <a:moveTo>
                      <a:pt x="62" y="144"/>
                    </a:moveTo>
                    <a:cubicBezTo>
                      <a:pt x="124" y="37"/>
                      <a:pt x="260" y="0"/>
                      <a:pt x="367" y="62"/>
                    </a:cubicBezTo>
                    <a:cubicBezTo>
                      <a:pt x="474" y="123"/>
                      <a:pt x="511" y="260"/>
                      <a:pt x="449" y="367"/>
                    </a:cubicBezTo>
                    <a:cubicBezTo>
                      <a:pt x="387" y="474"/>
                      <a:pt x="250" y="510"/>
                      <a:pt x="144" y="449"/>
                    </a:cubicBezTo>
                    <a:cubicBezTo>
                      <a:pt x="37" y="387"/>
                      <a:pt x="0" y="250"/>
                      <a:pt x="62" y="144"/>
                    </a:cubicBezTo>
                    <a:close/>
                  </a:path>
                </a:pathLst>
              </a:custGeom>
              <a:solidFill>
                <a:srgbClr val="D3DEEA"/>
              </a:solidFill>
              <a:ln w="9525" cap="flat" cmpd="sng">
                <a:solidFill>
                  <a:srgbClr val="01568F"/>
                </a:solidFill>
                <a:prstDash val="solid"/>
                <a:round/>
                <a:headEnd type="none" w="med" len="med"/>
                <a:tailEnd type="none" w="med" len="med"/>
              </a:ln>
              <a:effectLst>
                <a:outerShdw blurRad="38100" dist="25400" dir="5400000" algn="t" rotWithShape="0">
                  <a:srgbClr val="000000">
                    <a:alpha val="26999"/>
                  </a:srgbClr>
                </a:outerShdw>
              </a:effectLst>
            </p:spPr>
            <p:txBody>
              <a:bodyPr lIns="82124" tIns="41061" rIns="82124" bIns="41061" anchor="ctr"/>
              <a:lstStyle/>
              <a:p>
                <a:endParaRPr lang="en-US" sz="700"/>
              </a:p>
            </p:txBody>
          </p:sp>
          <p:sp>
            <p:nvSpPr>
              <p:cNvPr id="48" name="Freeform 10"/>
              <p:cNvSpPr>
                <a:spLocks/>
              </p:cNvSpPr>
              <p:nvPr/>
            </p:nvSpPr>
            <p:spPr bwMode="auto">
              <a:xfrm>
                <a:off x="2417891" y="4032761"/>
                <a:ext cx="1643528" cy="1504370"/>
              </a:xfrm>
              <a:custGeom>
                <a:avLst/>
                <a:gdLst>
                  <a:gd name="T0" fmla="*/ 62 w 510"/>
                  <a:gd name="T1" fmla="*/ 367 h 510"/>
                  <a:gd name="T2" fmla="*/ 143 w 510"/>
                  <a:gd name="T3" fmla="*/ 62 h 510"/>
                  <a:gd name="T4" fmla="*/ 449 w 510"/>
                  <a:gd name="T5" fmla="*/ 144 h 510"/>
                  <a:gd name="T6" fmla="*/ 367 w 510"/>
                  <a:gd name="T7" fmla="*/ 449 h 510"/>
                  <a:gd name="T8" fmla="*/ 62 w 510"/>
                  <a:gd name="T9" fmla="*/ 367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 h="510">
                    <a:moveTo>
                      <a:pt x="62" y="367"/>
                    </a:moveTo>
                    <a:cubicBezTo>
                      <a:pt x="0" y="260"/>
                      <a:pt x="36" y="123"/>
                      <a:pt x="143" y="62"/>
                    </a:cubicBezTo>
                    <a:cubicBezTo>
                      <a:pt x="250" y="0"/>
                      <a:pt x="387" y="37"/>
                      <a:pt x="449" y="144"/>
                    </a:cubicBezTo>
                    <a:cubicBezTo>
                      <a:pt x="510" y="250"/>
                      <a:pt x="474" y="387"/>
                      <a:pt x="367" y="449"/>
                    </a:cubicBezTo>
                    <a:cubicBezTo>
                      <a:pt x="260" y="510"/>
                      <a:pt x="123" y="474"/>
                      <a:pt x="62" y="367"/>
                    </a:cubicBezTo>
                    <a:close/>
                  </a:path>
                </a:pathLst>
              </a:custGeom>
              <a:solidFill>
                <a:srgbClr val="E1E391"/>
              </a:solidFill>
              <a:ln w="9525" cap="flat" cmpd="sng">
                <a:solidFill>
                  <a:srgbClr val="01568F"/>
                </a:solidFill>
                <a:prstDash val="solid"/>
                <a:round/>
                <a:headEnd type="none" w="med" len="med"/>
                <a:tailEnd type="none" w="med" len="med"/>
              </a:ln>
              <a:effectLst>
                <a:outerShdw blurRad="38100" dist="25400" dir="5400000" algn="t" rotWithShape="0">
                  <a:srgbClr val="000000">
                    <a:alpha val="26999"/>
                  </a:srgbClr>
                </a:outerShdw>
              </a:effectLst>
            </p:spPr>
            <p:txBody>
              <a:bodyPr lIns="82124" tIns="41061" rIns="82124" bIns="41061" anchor="ctr"/>
              <a:lstStyle/>
              <a:p>
                <a:endParaRPr lang="en-US" sz="700"/>
              </a:p>
            </p:txBody>
          </p:sp>
          <p:sp>
            <p:nvSpPr>
              <p:cNvPr id="49" name="Oval 10"/>
              <p:cNvSpPr>
                <a:spLocks noChangeArrowheads="1"/>
              </p:cNvSpPr>
              <p:nvPr/>
            </p:nvSpPr>
            <p:spPr bwMode="auto">
              <a:xfrm>
                <a:off x="3811530" y="2027856"/>
                <a:ext cx="1365903" cy="1317105"/>
              </a:xfrm>
              <a:prstGeom prst="ellipse">
                <a:avLst/>
              </a:prstGeom>
              <a:solidFill>
                <a:srgbClr val="A485B8">
                  <a:alpha val="40000"/>
                </a:srgbClr>
              </a:solidFill>
              <a:ln w="9525">
                <a:solidFill>
                  <a:srgbClr val="01568F"/>
                </a:solidFill>
                <a:round/>
                <a:headEnd/>
                <a:tailEnd/>
              </a:ln>
              <a:effectLst>
                <a:outerShdw blurRad="38100" dist="26940" dir="5400000" algn="t" rotWithShape="0">
                  <a:srgbClr val="000000">
                    <a:alpha val="26999"/>
                  </a:srgbClr>
                </a:outerShdw>
              </a:effectLst>
            </p:spPr>
            <p:txBody>
              <a:bodyPr lIns="82124" tIns="41061" rIns="82124" bIns="41061" anchor="ctr"/>
              <a:lstStyle/>
              <a:p>
                <a:pPr algn="ctr" defTabSz="814388">
                  <a:lnSpc>
                    <a:spcPct val="90000"/>
                  </a:lnSpc>
                  <a:defRPr/>
                </a:pPr>
                <a:endParaRPr lang="en-US" sz="900" dirty="0">
                  <a:latin typeface="Arial" charset="0"/>
                  <a:ea typeface="+mn-ea"/>
                  <a:cs typeface="+mn-cs"/>
                </a:endParaRPr>
              </a:p>
            </p:txBody>
          </p:sp>
          <p:grpSp>
            <p:nvGrpSpPr>
              <p:cNvPr id="50" name="Group 49"/>
              <p:cNvGrpSpPr/>
              <p:nvPr/>
            </p:nvGrpSpPr>
            <p:grpSpPr>
              <a:xfrm rot="211790">
                <a:off x="3000485" y="2571289"/>
                <a:ext cx="475760" cy="1543412"/>
                <a:chOff x="2646699" y="1749336"/>
                <a:chExt cx="630252" cy="1962583"/>
              </a:xfrm>
            </p:grpSpPr>
            <p:sp>
              <p:nvSpPr>
                <p:cNvPr id="64" name="Curved Right Arrow 63"/>
                <p:cNvSpPr/>
                <p:nvPr/>
              </p:nvSpPr>
              <p:spPr bwMode="auto">
                <a:xfrm rot="1293829">
                  <a:off x="2646699" y="1872609"/>
                  <a:ext cx="573729"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sp>
              <p:nvSpPr>
                <p:cNvPr id="65" name="Curved Right Arrow 64"/>
                <p:cNvSpPr/>
                <p:nvPr/>
              </p:nvSpPr>
              <p:spPr bwMode="auto">
                <a:xfrm rot="1701519" flipV="1">
                  <a:off x="2703223" y="1749336"/>
                  <a:ext cx="573728"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grpSp>
          <p:grpSp>
            <p:nvGrpSpPr>
              <p:cNvPr id="53" name="Group 52"/>
              <p:cNvGrpSpPr/>
              <p:nvPr/>
            </p:nvGrpSpPr>
            <p:grpSpPr>
              <a:xfrm rot="7522539">
                <a:off x="5493420" y="2654825"/>
                <a:ext cx="495642" cy="1481500"/>
                <a:chOff x="2646699" y="1749333"/>
                <a:chExt cx="630256" cy="1962586"/>
              </a:xfrm>
            </p:grpSpPr>
            <p:sp>
              <p:nvSpPr>
                <p:cNvPr id="62" name="Curved Right Arrow 61"/>
                <p:cNvSpPr/>
                <p:nvPr/>
              </p:nvSpPr>
              <p:spPr bwMode="auto">
                <a:xfrm rot="1293829">
                  <a:off x="2646699" y="1872609"/>
                  <a:ext cx="573729"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sp>
              <p:nvSpPr>
                <p:cNvPr id="63" name="Curved Right Arrow 62"/>
                <p:cNvSpPr/>
                <p:nvPr/>
              </p:nvSpPr>
              <p:spPr bwMode="auto">
                <a:xfrm rot="1701519" flipV="1">
                  <a:off x="2703227" y="1749333"/>
                  <a:ext cx="573728"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grpSp>
          <p:grpSp>
            <p:nvGrpSpPr>
              <p:cNvPr id="54" name="Group 53"/>
              <p:cNvGrpSpPr/>
              <p:nvPr/>
            </p:nvGrpSpPr>
            <p:grpSpPr>
              <a:xfrm rot="6976374" flipH="1">
                <a:off x="4279080" y="4736807"/>
                <a:ext cx="495642" cy="1481500"/>
                <a:chOff x="2646699" y="1749336"/>
                <a:chExt cx="630252" cy="1962583"/>
              </a:xfrm>
            </p:grpSpPr>
            <p:sp>
              <p:nvSpPr>
                <p:cNvPr id="60" name="Curved Right Arrow 59"/>
                <p:cNvSpPr/>
                <p:nvPr/>
              </p:nvSpPr>
              <p:spPr bwMode="auto">
                <a:xfrm rot="1293829">
                  <a:off x="2646699" y="1872609"/>
                  <a:ext cx="573729"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sp>
              <p:nvSpPr>
                <p:cNvPr id="61" name="Curved Right Arrow 60"/>
                <p:cNvSpPr/>
                <p:nvPr/>
              </p:nvSpPr>
              <p:spPr bwMode="auto">
                <a:xfrm rot="1701519" flipV="1">
                  <a:off x="2703223" y="1749336"/>
                  <a:ext cx="573728" cy="1839310"/>
                </a:xfrm>
                <a:prstGeom prst="curvedRightArrow">
                  <a:avLst/>
                </a:prstGeom>
                <a:solidFill>
                  <a:schemeClr val="accent1">
                    <a:lumMod val="90000"/>
                  </a:scheme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grpSp>
          <p:sp>
            <p:nvSpPr>
              <p:cNvPr id="55" name="Donut 54"/>
              <p:cNvSpPr/>
              <p:nvPr/>
            </p:nvSpPr>
            <p:spPr bwMode="auto">
              <a:xfrm>
                <a:off x="2034653" y="1680239"/>
                <a:ext cx="4970569" cy="4887602"/>
              </a:xfrm>
              <a:prstGeom prst="donut">
                <a:avLst>
                  <a:gd name="adj" fmla="val 5728"/>
                </a:avLst>
              </a:prstGeom>
              <a:solidFill>
                <a:srgbClr val="008000">
                  <a:alpha val="23000"/>
                </a:srgbClr>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no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n-US" sz="700" b="0" i="0" u="none" strike="noStrike" cap="none" normalizeH="0" baseline="0" dirty="0" smtClean="0">
                  <a:ln>
                    <a:noFill/>
                  </a:ln>
                  <a:solidFill>
                    <a:schemeClr val="tx1"/>
                  </a:solidFill>
                  <a:effectLst/>
                </a:endParaRPr>
              </a:p>
            </p:txBody>
          </p:sp>
          <p:sp>
            <p:nvSpPr>
              <p:cNvPr id="56" name="Rectangle 55"/>
              <p:cNvSpPr/>
              <p:nvPr/>
            </p:nvSpPr>
            <p:spPr>
              <a:xfrm>
                <a:off x="2157554" y="1740840"/>
                <a:ext cx="4697459" cy="4717766"/>
              </a:xfrm>
              <a:prstGeom prst="rect">
                <a:avLst/>
              </a:prstGeom>
              <a:noFill/>
            </p:spPr>
            <p:txBody>
              <a:bodyPr wrap="none" lIns="91440" tIns="45720" rIns="91440" bIns="45720">
                <a:prstTxWarp prst="textArchDown">
                  <a:avLst>
                    <a:gd name="adj" fmla="val 352996"/>
                  </a:avLst>
                </a:prstTxWarp>
                <a:spAutoFit/>
              </a:bodyPr>
              <a:lstStyle/>
              <a:p>
                <a:pPr algn="ctr"/>
                <a:r>
                  <a:rPr lang="en-US" sz="900" b="1" cap="none" spc="0" dirty="0" smtClean="0">
                    <a:ln w="12700">
                      <a:noFill/>
                      <a:prstDash val="solid"/>
                    </a:ln>
                  </a:rPr>
                  <a:t>Outreach and Community</a:t>
                </a:r>
                <a:endParaRPr lang="en-US" sz="900" b="1" cap="none" spc="0" dirty="0">
                  <a:ln w="12700">
                    <a:noFill/>
                    <a:prstDash val="solid"/>
                  </a:ln>
                </a:endParaRPr>
              </a:p>
            </p:txBody>
          </p:sp>
          <p:sp>
            <p:nvSpPr>
              <p:cNvPr id="57" name="Rectangle 56"/>
              <p:cNvSpPr/>
              <p:nvPr/>
            </p:nvSpPr>
            <p:spPr>
              <a:xfrm>
                <a:off x="3556633" y="3442884"/>
                <a:ext cx="1885665" cy="1065726"/>
              </a:xfrm>
              <a:prstGeom prst="rect">
                <a:avLst/>
              </a:prstGeom>
            </p:spPr>
            <p:txBody>
              <a:bodyPr wrap="square">
                <a:spAutoFit/>
              </a:bodyPr>
              <a:lstStyle/>
              <a:p>
                <a:pPr algn="ctr" defTabSz="814388">
                  <a:lnSpc>
                    <a:spcPct val="90000"/>
                  </a:lnSpc>
                  <a:defRPr/>
                </a:pPr>
                <a:r>
                  <a:rPr lang="en-US" sz="800" b="1" dirty="0" smtClean="0"/>
                  <a:t>Software Productivity for Extreme-Scale Science</a:t>
                </a:r>
                <a:endParaRPr lang="en-US" sz="800" b="1" dirty="0"/>
              </a:p>
            </p:txBody>
          </p:sp>
          <p:sp>
            <p:nvSpPr>
              <p:cNvPr id="58" name="Rectangle 57"/>
              <p:cNvSpPr/>
              <p:nvPr/>
            </p:nvSpPr>
            <p:spPr>
              <a:xfrm>
                <a:off x="2410257" y="4359792"/>
                <a:ext cx="1682641" cy="823700"/>
              </a:xfrm>
              <a:prstGeom prst="rect">
                <a:avLst/>
              </a:prstGeom>
            </p:spPr>
            <p:txBody>
              <a:bodyPr wrap="square">
                <a:spAutoFit/>
              </a:bodyPr>
              <a:lstStyle/>
              <a:p>
                <a:pPr algn="ctr"/>
                <a:r>
                  <a:rPr lang="en-US" sz="700" b="1" dirty="0" smtClean="0"/>
                  <a:t>Methodologies for Software</a:t>
                </a:r>
              </a:p>
              <a:p>
                <a:pPr algn="ctr"/>
                <a:r>
                  <a:rPr lang="en-US" sz="700" b="1" dirty="0" smtClean="0"/>
                  <a:t>Productivity</a:t>
                </a:r>
                <a:endParaRPr lang="en-US" sz="700" b="1" dirty="0"/>
              </a:p>
            </p:txBody>
          </p:sp>
          <p:sp>
            <p:nvSpPr>
              <p:cNvPr id="59" name="Rectangle 58"/>
              <p:cNvSpPr/>
              <p:nvPr/>
            </p:nvSpPr>
            <p:spPr>
              <a:xfrm>
                <a:off x="3634569" y="2233038"/>
                <a:ext cx="1735529" cy="823700"/>
              </a:xfrm>
              <a:prstGeom prst="rect">
                <a:avLst/>
              </a:prstGeom>
            </p:spPr>
            <p:txBody>
              <a:bodyPr wrap="square">
                <a:spAutoFit/>
              </a:bodyPr>
              <a:lstStyle/>
              <a:p>
                <a:pPr algn="ctr"/>
                <a:r>
                  <a:rPr lang="en-US" sz="700" b="1" dirty="0" smtClean="0"/>
                  <a:t>Use Cases: Terrestrial Modeling</a:t>
                </a:r>
                <a:endParaRPr lang="en-US" sz="700" b="1" dirty="0"/>
              </a:p>
            </p:txBody>
          </p:sp>
        </p:grpSp>
        <p:sp>
          <p:nvSpPr>
            <p:cNvPr id="45" name="Rectangle 44"/>
            <p:cNvSpPr/>
            <p:nvPr/>
          </p:nvSpPr>
          <p:spPr>
            <a:xfrm>
              <a:off x="1519766" y="5598853"/>
              <a:ext cx="897467" cy="461665"/>
            </a:xfrm>
            <a:prstGeom prst="rect">
              <a:avLst/>
            </a:prstGeom>
          </p:spPr>
          <p:txBody>
            <a:bodyPr wrap="square">
              <a:spAutoFit/>
            </a:bodyPr>
            <a:lstStyle/>
            <a:p>
              <a:pPr algn="ctr"/>
              <a:r>
                <a:rPr lang="en-US" sz="600" b="1" dirty="0" smtClean="0"/>
                <a:t>Extreme-Scale Scientific Software Development Kit (</a:t>
              </a:r>
              <a:r>
                <a:rPr lang="en-US" sz="600" b="1" dirty="0" err="1"/>
                <a:t>x</a:t>
              </a:r>
              <a:r>
                <a:rPr lang="en-US" sz="600" b="1" dirty="0" err="1" smtClean="0"/>
                <a:t>SDK</a:t>
              </a:r>
              <a:r>
                <a:rPr lang="en-US" sz="600" b="1" dirty="0" smtClean="0"/>
                <a:t>)</a:t>
              </a:r>
              <a:endParaRPr lang="en-US" sz="600" b="1" dirty="0"/>
            </a:p>
          </p:txBody>
        </p:sp>
      </p:gr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a:t>
            </a:fld>
            <a:endParaRPr kumimoji="0" lang="en-US" dirty="0">
              <a:solidFill>
                <a:srgbClr val="FFFFFF"/>
              </a:solidFill>
            </a:endParaRPr>
          </a:p>
        </p:txBody>
      </p:sp>
      <p:sp>
        <p:nvSpPr>
          <p:cNvPr id="3" name="TextBox 2"/>
          <p:cNvSpPr txBox="1"/>
          <p:nvPr/>
        </p:nvSpPr>
        <p:spPr>
          <a:xfrm>
            <a:off x="3966222" y="6419670"/>
            <a:ext cx="2908942" cy="338554"/>
          </a:xfrm>
          <a:prstGeom prst="rect">
            <a:avLst/>
          </a:prstGeom>
          <a:noFill/>
        </p:spPr>
        <p:txBody>
          <a:bodyPr wrap="none" rtlCol="0">
            <a:spAutoFit/>
          </a:bodyPr>
          <a:lstStyle/>
          <a:p>
            <a:r>
              <a:rPr lang="en-US" sz="1600" b="1" i="1" dirty="0" err="1" smtClean="0">
                <a:solidFill>
                  <a:srgbClr val="F79646"/>
                </a:solidFill>
                <a:latin typeface="Arial" charset="0"/>
                <a:cs typeface="Arial" charset="0"/>
              </a:rPr>
              <a:t>www.ideas-productivity.org</a:t>
            </a:r>
            <a:endParaRPr lang="en-US" sz="1600" b="1" i="1" dirty="0">
              <a:solidFill>
                <a:srgbClr val="F79646"/>
              </a:solidFill>
              <a:latin typeface="Arial" charset="0"/>
              <a:cs typeface="Arial" charset="0"/>
            </a:endParaRPr>
          </a:p>
        </p:txBody>
      </p:sp>
      <p:pic>
        <p:nvPicPr>
          <p:cNvPr id="37" name="Picture 36" descr="CMYK_Color-Seal_Green-Mark_SC_Vertical.ti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012" y="6322696"/>
            <a:ext cx="1359363" cy="455929"/>
          </a:xfrm>
          <a:prstGeom prst="rect">
            <a:avLst/>
          </a:prstGeom>
        </p:spPr>
      </p:pic>
    </p:spTree>
    <p:extLst>
      <p:ext uri="{BB962C8B-B14F-4D97-AF65-F5344CB8AC3E}">
        <p14:creationId xmlns:p14="http://schemas.microsoft.com/office/powerpoint/2010/main" val="2135176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 y="479444"/>
            <a:ext cx="8354789" cy="739755"/>
          </a:xfrm>
        </p:spPr>
        <p:txBody>
          <a:bodyPr>
            <a:noAutofit/>
          </a:bodyPr>
          <a:lstStyle/>
          <a:p>
            <a:r>
              <a:rPr lang="en-US" sz="4800" dirty="0" smtClean="0"/>
              <a:t>Tutorial objectives</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
        <p:nvSpPr>
          <p:cNvPr id="4" name="Content Placeholder 3"/>
          <p:cNvSpPr>
            <a:spLocks noGrp="1"/>
          </p:cNvSpPr>
          <p:nvPr>
            <p:ph sz="quarter" idx="1"/>
          </p:nvPr>
        </p:nvSpPr>
        <p:spPr>
          <a:xfrm>
            <a:off x="612648" y="1600199"/>
            <a:ext cx="8153400" cy="4749201"/>
          </a:xfrm>
        </p:spPr>
        <p:txBody>
          <a:bodyPr>
            <a:noAutofit/>
          </a:bodyPr>
          <a:lstStyle/>
          <a:p>
            <a:pPr marL="0" indent="0">
              <a:buNone/>
            </a:pPr>
            <a:r>
              <a:rPr lang="en-US" sz="2800" b="1" dirty="0" smtClean="0"/>
              <a:t>Overview of best </a:t>
            </a:r>
            <a:r>
              <a:rPr lang="en-US" sz="2800" b="1" dirty="0"/>
              <a:t>practices in software engineering explicitly tailored for CSE </a:t>
            </a:r>
            <a:endParaRPr lang="en-US" sz="2800" b="1" dirty="0" smtClean="0"/>
          </a:p>
          <a:p>
            <a:r>
              <a:rPr lang="en-US" sz="2000" b="1" dirty="0"/>
              <a:t>Why: </a:t>
            </a:r>
            <a:r>
              <a:rPr lang="en-US" sz="2000" dirty="0" smtClean="0"/>
              <a:t>Increase CSE software quality, sustainability, productivity </a:t>
            </a:r>
          </a:p>
          <a:p>
            <a:pPr lvl="1"/>
            <a:r>
              <a:rPr lang="en-US" sz="1700" dirty="0" smtClean="0"/>
              <a:t>Better CSE software &gt; better CSE research &gt; broader CSE impact</a:t>
            </a:r>
            <a:endParaRPr lang="en-US" sz="1700" dirty="0"/>
          </a:p>
          <a:p>
            <a:r>
              <a:rPr lang="en-US" sz="2000" b="1" dirty="0" smtClean="0"/>
              <a:t>Who: </a:t>
            </a:r>
            <a:r>
              <a:rPr lang="en-US" sz="2000" dirty="0" smtClean="0"/>
              <a:t>Practices </a:t>
            </a:r>
            <a:r>
              <a:rPr lang="en-US" sz="2000" dirty="0"/>
              <a:t>relevant for projects of all </a:t>
            </a:r>
            <a:r>
              <a:rPr lang="en-US" sz="2000" dirty="0" smtClean="0"/>
              <a:t>sizes</a:t>
            </a:r>
            <a:endParaRPr lang="en-US" sz="2000" dirty="0"/>
          </a:p>
          <a:p>
            <a:pPr lvl="1"/>
            <a:r>
              <a:rPr lang="en-US" sz="1700" b="1" dirty="0" smtClean="0"/>
              <a:t>emphasis </a:t>
            </a:r>
            <a:r>
              <a:rPr lang="en-US" sz="1700" b="1" dirty="0"/>
              <a:t>on small </a:t>
            </a:r>
            <a:r>
              <a:rPr lang="en-US" sz="1700" b="1" dirty="0" smtClean="0"/>
              <a:t>teams</a:t>
            </a:r>
            <a:r>
              <a:rPr lang="en-US" sz="1700" dirty="0" smtClean="0"/>
              <a:t>, e.g., a </a:t>
            </a:r>
            <a:r>
              <a:rPr lang="en-US" sz="1700" dirty="0"/>
              <a:t>faculty member and collaborating </a:t>
            </a:r>
            <a:r>
              <a:rPr lang="en-US" sz="1700" dirty="0" smtClean="0"/>
              <a:t>students </a:t>
            </a:r>
            <a:r>
              <a:rPr lang="en-US" sz="1700" dirty="0"/>
              <a:t> </a:t>
            </a:r>
          </a:p>
          <a:p>
            <a:r>
              <a:rPr lang="en-US" sz="2000" b="1" dirty="0" smtClean="0"/>
              <a:t>Approach: </a:t>
            </a:r>
          </a:p>
          <a:p>
            <a:pPr lvl="1"/>
            <a:r>
              <a:rPr lang="en-US" sz="1800" dirty="0" smtClean="0"/>
              <a:t>Information, examples, exercises, pointers to other resources</a:t>
            </a:r>
          </a:p>
          <a:p>
            <a:pPr lvl="1"/>
            <a:r>
              <a:rPr lang="en-US" sz="1800" dirty="0"/>
              <a:t>Not to prescribe any set of practices as “</a:t>
            </a:r>
            <a:r>
              <a:rPr lang="en-US" sz="1800" i="1" dirty="0"/>
              <a:t>must use”</a:t>
            </a:r>
          </a:p>
          <a:p>
            <a:pPr lvl="2"/>
            <a:r>
              <a:rPr lang="en-US" sz="1600" dirty="0"/>
              <a:t>Be informative about practices that have worked for some projects </a:t>
            </a:r>
          </a:p>
          <a:p>
            <a:pPr lvl="2"/>
            <a:r>
              <a:rPr lang="en-US" sz="1600" dirty="0"/>
              <a:t>Emphasis on adoption of practices that help productivity rather than put unsustainable burden </a:t>
            </a:r>
          </a:p>
          <a:p>
            <a:pPr lvl="1"/>
            <a:r>
              <a:rPr lang="en-US" sz="1800" dirty="0"/>
              <a:t>Customize as needed </a:t>
            </a:r>
            <a:r>
              <a:rPr lang="en-US" sz="1800" dirty="0" smtClean="0"/>
              <a:t>for each project</a:t>
            </a:r>
            <a:endParaRPr lang="en-US" sz="1800" dirty="0"/>
          </a:p>
          <a:p>
            <a:pPr lvl="1"/>
            <a:endParaRPr lang="en-US" sz="2000" dirty="0" smtClean="0"/>
          </a:p>
        </p:txBody>
      </p:sp>
      <p:sp>
        <p:nvSpPr>
          <p:cNvPr id="5"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1880175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Outline</a:t>
            </a:r>
            <a:endParaRPr lang="en-US" sz="4800" dirty="0"/>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5</a:t>
            </a:fld>
            <a:endParaRPr kumimoji="0" lang="en-US" dirty="0">
              <a:solidFill>
                <a:srgbClr val="FFFFFF"/>
              </a:solidFill>
            </a:endParaRPr>
          </a:p>
        </p:txBody>
      </p:sp>
      <p:sp>
        <p:nvSpPr>
          <p:cNvPr id="5" name="Content Placeholder 4"/>
          <p:cNvSpPr>
            <a:spLocks noGrp="1"/>
          </p:cNvSpPr>
          <p:nvPr>
            <p:ph sz="quarter" idx="1"/>
          </p:nvPr>
        </p:nvSpPr>
        <p:spPr>
          <a:xfrm>
            <a:off x="612649" y="1698625"/>
            <a:ext cx="8086852" cy="4778375"/>
          </a:xfrm>
        </p:spPr>
        <p:txBody>
          <a:bodyPr>
            <a:normAutofit fontScale="70000" lnSpcReduction="20000"/>
          </a:bodyPr>
          <a:lstStyle/>
          <a:p>
            <a:pPr marL="0" indent="0">
              <a:buNone/>
            </a:pPr>
            <a:r>
              <a:rPr lang="en-US" b="1" dirty="0" smtClean="0"/>
              <a:t>Part I:  9:10-10:50 am</a:t>
            </a:r>
          </a:p>
          <a:p>
            <a:r>
              <a:rPr lang="en-US" dirty="0" smtClean="0">
                <a:solidFill>
                  <a:schemeClr val="accent1">
                    <a:lumMod val="75000"/>
                  </a:schemeClr>
                </a:solidFill>
              </a:rPr>
              <a:t>[10 min] </a:t>
            </a:r>
            <a:r>
              <a:rPr lang="en-US" b="1" dirty="0" smtClean="0"/>
              <a:t>Background, introductions, objectives, setup</a:t>
            </a:r>
          </a:p>
          <a:p>
            <a:r>
              <a:rPr lang="en-US" dirty="0" smtClean="0">
                <a:solidFill>
                  <a:schemeClr val="accent1">
                    <a:lumMod val="75000"/>
                  </a:schemeClr>
                </a:solidFill>
              </a:rPr>
              <a:t>[15 min] </a:t>
            </a:r>
            <a:r>
              <a:rPr lang="en-US" b="1" dirty="0" smtClean="0"/>
              <a:t>Why effective software practices are essential for CSE projects</a:t>
            </a:r>
          </a:p>
          <a:p>
            <a:r>
              <a:rPr lang="en-US" dirty="0" smtClean="0">
                <a:solidFill>
                  <a:schemeClr val="accent1">
                    <a:lumMod val="75000"/>
                  </a:schemeClr>
                </a:solidFill>
              </a:rPr>
              <a:t>[25 min] </a:t>
            </a:r>
            <a:r>
              <a:rPr lang="en-US" b="1" dirty="0" smtClean="0"/>
              <a:t>Software licensing</a:t>
            </a:r>
          </a:p>
          <a:p>
            <a:r>
              <a:rPr lang="en-US" dirty="0" smtClean="0">
                <a:solidFill>
                  <a:schemeClr val="accent1">
                    <a:lumMod val="75000"/>
                  </a:schemeClr>
                </a:solidFill>
              </a:rPr>
              <a:t>[50 min] </a:t>
            </a:r>
            <a:r>
              <a:rPr lang="en-US" b="1" dirty="0" smtClean="0"/>
              <a:t>Effective models, tools, processes, and practices for small teams, including agile workflow management</a:t>
            </a:r>
          </a:p>
          <a:p>
            <a:pPr lvl="1"/>
            <a:r>
              <a:rPr lang="en-US" dirty="0" smtClean="0"/>
              <a:t>Interactive exercises: Need </a:t>
            </a:r>
            <a:r>
              <a:rPr lang="en-US" dirty="0" err="1" smtClean="0"/>
              <a:t>Github</a:t>
            </a:r>
            <a:r>
              <a:rPr lang="en-US" dirty="0" smtClean="0"/>
              <a:t> ID</a:t>
            </a:r>
          </a:p>
          <a:p>
            <a:endParaRPr lang="en-US" b="1" dirty="0" smtClean="0"/>
          </a:p>
          <a:p>
            <a:pPr marL="0" indent="0">
              <a:buNone/>
            </a:pPr>
            <a:r>
              <a:rPr lang="en-US" b="1" dirty="0" smtClean="0"/>
              <a:t>Part II:  1:30-3:10 pm</a:t>
            </a:r>
          </a:p>
          <a:p>
            <a:r>
              <a:rPr lang="en-US" dirty="0" smtClean="0">
                <a:solidFill>
                  <a:srgbClr val="558BB8"/>
                </a:solidFill>
              </a:rPr>
              <a:t>[25 min] </a:t>
            </a:r>
            <a:r>
              <a:rPr lang="en-US" b="1" dirty="0" smtClean="0"/>
              <a:t>Reproducibility</a:t>
            </a:r>
          </a:p>
          <a:p>
            <a:r>
              <a:rPr lang="en-US" dirty="0" smtClean="0">
                <a:solidFill>
                  <a:srgbClr val="558BB8"/>
                </a:solidFill>
              </a:rPr>
              <a:t>[75 min] </a:t>
            </a:r>
            <a:r>
              <a:rPr lang="en-US" b="1" dirty="0" smtClean="0"/>
              <a:t>Scientific software testing</a:t>
            </a:r>
          </a:p>
          <a:p>
            <a:pPr lvl="1"/>
            <a:r>
              <a:rPr lang="en-US" dirty="0" smtClean="0"/>
              <a:t>Automated testing and continuous integration</a:t>
            </a:r>
          </a:p>
          <a:p>
            <a:pPr lvl="1"/>
            <a:r>
              <a:rPr lang="en-US" dirty="0" smtClean="0"/>
              <a:t>Interactive exercises for code coverage</a:t>
            </a:r>
          </a:p>
          <a:p>
            <a:pPr lvl="2"/>
            <a:r>
              <a:rPr lang="en-US" dirty="0" smtClean="0"/>
              <a:t>Access to Linux environment with </a:t>
            </a:r>
            <a:r>
              <a:rPr lang="en-US" dirty="0" err="1" smtClean="0"/>
              <a:t>Git</a:t>
            </a:r>
            <a:r>
              <a:rPr lang="en-US" dirty="0" smtClean="0"/>
              <a:t> and GNU compiler suite</a:t>
            </a:r>
            <a:endParaRPr lang="en-US" dirty="0"/>
          </a:p>
          <a:p>
            <a:endParaRPr lang="en-US" dirty="0"/>
          </a:p>
        </p:txBody>
      </p:sp>
      <p:pic>
        <p:nvPicPr>
          <p:cNvPr id="6" name="Picture 54" descr="New_DOE_Logo_Color_04280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718000" y="1009844"/>
            <a:ext cx="5505979"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26279900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Tutorial </a:t>
            </a:r>
            <a:r>
              <a:rPr lang="en-US" sz="4800" dirty="0" smtClean="0"/>
              <a:t>setup: Hands-on</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6</a:t>
            </a:fld>
            <a:endParaRPr kumimoji="0" lang="en-US" dirty="0">
              <a:solidFill>
                <a:srgbClr val="FFFFFF"/>
              </a:solidFill>
            </a:endParaRPr>
          </a:p>
        </p:txBody>
      </p:sp>
      <p:sp>
        <p:nvSpPr>
          <p:cNvPr id="4" name="Content Placeholder 3"/>
          <p:cNvSpPr>
            <a:spLocks noGrp="1"/>
          </p:cNvSpPr>
          <p:nvPr>
            <p:ph sz="quarter" idx="1"/>
          </p:nvPr>
        </p:nvSpPr>
        <p:spPr/>
        <p:txBody>
          <a:bodyPr/>
          <a:lstStyle/>
          <a:p>
            <a:pPr marL="0" indent="0">
              <a:buNone/>
            </a:pPr>
            <a:r>
              <a:rPr lang="en-US" b="1" dirty="0" smtClean="0"/>
              <a:t>Part I:</a:t>
            </a:r>
          </a:p>
          <a:p>
            <a:r>
              <a:rPr lang="en-US" b="1" dirty="0" smtClean="0"/>
              <a:t>Need </a:t>
            </a:r>
            <a:r>
              <a:rPr lang="en-US" b="1" dirty="0" err="1" smtClean="0"/>
              <a:t>Github</a:t>
            </a:r>
            <a:r>
              <a:rPr lang="en-US" b="1" dirty="0" smtClean="0"/>
              <a:t> </a:t>
            </a:r>
            <a:r>
              <a:rPr lang="en-US" b="1" dirty="0" smtClean="0"/>
              <a:t>ID</a:t>
            </a:r>
          </a:p>
          <a:p>
            <a:pPr lvl="1"/>
            <a:r>
              <a:rPr lang="en-US" dirty="0"/>
              <a:t>Create a free account at </a:t>
            </a:r>
            <a:r>
              <a:rPr lang="en-US" b="1" dirty="0">
                <a:hlinkClick r:id="rId2"/>
              </a:rPr>
              <a:t>https://github.com/</a:t>
            </a:r>
            <a:endParaRPr lang="en-US" b="1" dirty="0"/>
          </a:p>
          <a:p>
            <a:r>
              <a:rPr lang="en-US" dirty="0" smtClean="0"/>
              <a:t>More </a:t>
            </a:r>
            <a:r>
              <a:rPr lang="en-US" dirty="0" err="1"/>
              <a:t>G</a:t>
            </a:r>
            <a:r>
              <a:rPr lang="en-US" dirty="0" err="1" smtClean="0"/>
              <a:t>it</a:t>
            </a:r>
            <a:r>
              <a:rPr lang="en-US" dirty="0" smtClean="0"/>
              <a:t> info: CSE17 tutorial: </a:t>
            </a:r>
            <a:r>
              <a:rPr lang="en-US" b="1" i="1" dirty="0" smtClean="0">
                <a:hlinkClick r:id="rId3"/>
              </a:rPr>
              <a:t>Version Control with Git</a:t>
            </a:r>
            <a:r>
              <a:rPr lang="en-US" dirty="0" smtClean="0"/>
              <a:t>, R. </a:t>
            </a:r>
            <a:r>
              <a:rPr lang="en-US" dirty="0" err="1" smtClean="0"/>
              <a:t>LeVeque</a:t>
            </a:r>
            <a:r>
              <a:rPr lang="en-US" dirty="0" smtClean="0"/>
              <a:t> et al.</a:t>
            </a:r>
          </a:p>
          <a:p>
            <a:pPr lvl="1"/>
            <a:r>
              <a:rPr lang="en-US" sz="2400" dirty="0" smtClean="0">
                <a:hlinkClick r:id="rId4"/>
              </a:rPr>
              <a:t>https</a:t>
            </a:r>
            <a:r>
              <a:rPr lang="en-US" sz="2400" dirty="0">
                <a:hlinkClick r:id="rId4"/>
              </a:rPr>
              <a:t>://github.com/uwescience/git-tutorials-</a:t>
            </a:r>
            <a:r>
              <a:rPr lang="en-US" sz="2400" dirty="0" smtClean="0">
                <a:hlinkClick r:id="rId4"/>
              </a:rPr>
              <a:t>siamcse2017</a:t>
            </a:r>
            <a:endParaRPr lang="en-US" sz="2400" dirty="0"/>
          </a:p>
          <a:p>
            <a:pPr marL="45720" indent="0">
              <a:buNone/>
            </a:pPr>
            <a:r>
              <a:rPr lang="en-US" sz="2700" b="1" dirty="0" smtClean="0"/>
              <a:t>Part II: </a:t>
            </a:r>
          </a:p>
          <a:p>
            <a:pPr marL="502920" indent="-457200"/>
            <a:r>
              <a:rPr lang="en-US" sz="2700" dirty="0" smtClean="0"/>
              <a:t>Need </a:t>
            </a:r>
            <a:r>
              <a:rPr lang="en-US" sz="2700" dirty="0" err="1" smtClean="0"/>
              <a:t>Git</a:t>
            </a:r>
            <a:r>
              <a:rPr lang="en-US" sz="2700" dirty="0" smtClean="0"/>
              <a:t> and access to Linux environment with GNU compiler suite</a:t>
            </a:r>
          </a:p>
          <a:p>
            <a:pPr marL="0" indent="0">
              <a:buNone/>
            </a:pPr>
            <a:endParaRPr lang="en-US" dirty="0"/>
          </a:p>
        </p:txBody>
      </p:sp>
      <p:sp>
        <p:nvSpPr>
          <p:cNvPr id="6"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36653413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What is CSE?</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7</a:t>
            </a:fld>
            <a:endParaRPr kumimoji="0" lang="en-US" dirty="0">
              <a:solidFill>
                <a:srgbClr val="FFFFFF"/>
              </a:solidFill>
            </a:endParaRPr>
          </a:p>
        </p:txBody>
      </p:sp>
      <p:sp>
        <p:nvSpPr>
          <p:cNvPr id="4" name="Content Placeholder 3"/>
          <p:cNvSpPr>
            <a:spLocks noGrp="1"/>
          </p:cNvSpPr>
          <p:nvPr>
            <p:ph sz="quarter" idx="1"/>
          </p:nvPr>
        </p:nvSpPr>
        <p:spPr>
          <a:xfrm>
            <a:off x="407823" y="1684162"/>
            <a:ext cx="4508121" cy="3993023"/>
          </a:xfrm>
          <a:solidFill>
            <a:schemeClr val="bg1"/>
          </a:solidFill>
        </p:spPr>
        <p:txBody>
          <a:bodyPr>
            <a:noAutofit/>
          </a:bodyPr>
          <a:lstStyle/>
          <a:p>
            <a:r>
              <a:rPr lang="en-US" sz="2200" b="1" dirty="0" smtClean="0"/>
              <a:t>Computational Science &amp; Engineering (CSE): development </a:t>
            </a:r>
            <a:r>
              <a:rPr lang="en-US" sz="2200" b="1" dirty="0"/>
              <a:t>and use of computational methods for scientific </a:t>
            </a:r>
            <a:r>
              <a:rPr lang="en-US" sz="2200" b="1" dirty="0" smtClean="0"/>
              <a:t>discovery</a:t>
            </a:r>
          </a:p>
          <a:p>
            <a:pPr lvl="1"/>
            <a:r>
              <a:rPr lang="en-US" sz="1600" dirty="0" smtClean="0"/>
              <a:t>all </a:t>
            </a:r>
            <a:r>
              <a:rPr lang="en-US" sz="1600" dirty="0"/>
              <a:t>branches of the </a:t>
            </a:r>
            <a:r>
              <a:rPr lang="en-US" sz="1600" dirty="0" smtClean="0"/>
              <a:t>sciences</a:t>
            </a:r>
            <a:endParaRPr lang="en-US" sz="1600" dirty="0"/>
          </a:p>
          <a:p>
            <a:pPr lvl="1"/>
            <a:r>
              <a:rPr lang="en-US" sz="1600" dirty="0" smtClean="0"/>
              <a:t>engineering </a:t>
            </a:r>
            <a:r>
              <a:rPr lang="en-US" sz="1600" dirty="0"/>
              <a:t>and </a:t>
            </a:r>
            <a:r>
              <a:rPr lang="en-US" sz="1600" dirty="0" smtClean="0"/>
              <a:t>technology</a:t>
            </a:r>
            <a:endParaRPr lang="en-US" sz="1600" dirty="0"/>
          </a:p>
          <a:p>
            <a:pPr lvl="1"/>
            <a:r>
              <a:rPr lang="en-US" sz="1600" dirty="0" smtClean="0"/>
              <a:t>support </a:t>
            </a:r>
            <a:r>
              <a:rPr lang="en-US" sz="1600" dirty="0"/>
              <a:t>of decision-making across a spectrum of societally important </a:t>
            </a:r>
            <a:r>
              <a:rPr lang="en-US" sz="1600" dirty="0" smtClean="0"/>
              <a:t>apps</a:t>
            </a:r>
          </a:p>
          <a:p>
            <a:r>
              <a:rPr lang="en-US" sz="2200" b="1" dirty="0" smtClean="0"/>
              <a:t>CSE: essential </a:t>
            </a:r>
            <a:r>
              <a:rPr lang="en-US" sz="2200" b="1" dirty="0"/>
              <a:t>driver of scientific and technological progress</a:t>
            </a:r>
            <a:r>
              <a:rPr lang="en-US" sz="2200" dirty="0"/>
              <a:t> in conjunction with theory and </a:t>
            </a:r>
            <a:r>
              <a:rPr lang="en-US" sz="2200" dirty="0" smtClean="0"/>
              <a:t>experiment</a:t>
            </a:r>
            <a:endParaRPr lang="en-US" sz="2200" dirty="0"/>
          </a:p>
        </p:txBody>
      </p:sp>
      <p:pic>
        <p:nvPicPr>
          <p:cNvPr id="8" name="Picture 7" descr="cse-figur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793" y="1401830"/>
            <a:ext cx="4347922" cy="4005374"/>
          </a:xfrm>
          <a:prstGeom prst="rect">
            <a:avLst/>
          </a:prstGeom>
        </p:spPr>
      </p:pic>
      <p:sp>
        <p:nvSpPr>
          <p:cNvPr id="6" name="TextBox 5"/>
          <p:cNvSpPr txBox="1"/>
          <p:nvPr/>
        </p:nvSpPr>
        <p:spPr>
          <a:xfrm>
            <a:off x="607967" y="5806954"/>
            <a:ext cx="7628260" cy="584776"/>
          </a:xfrm>
          <a:prstGeom prst="rect">
            <a:avLst/>
          </a:prstGeom>
          <a:noFill/>
          <a:ln>
            <a:noFill/>
          </a:ln>
        </p:spPr>
        <p:txBody>
          <a:bodyPr wrap="square" rtlCol="0">
            <a:spAutoFit/>
          </a:bodyPr>
          <a:lstStyle/>
          <a:p>
            <a:r>
              <a:rPr lang="en-US" sz="1600" b="1" i="1" dirty="0" smtClean="0"/>
              <a:t>Reference: Research </a:t>
            </a:r>
            <a:r>
              <a:rPr lang="en-US" sz="1600" b="1" i="1" dirty="0"/>
              <a:t>and Education in Computational Science and Engineering, </a:t>
            </a:r>
            <a:r>
              <a:rPr lang="en-US" sz="1600" dirty="0"/>
              <a:t>U. </a:t>
            </a:r>
            <a:r>
              <a:rPr lang="en-US" sz="1600" dirty="0" err="1"/>
              <a:t>Rüde</a:t>
            </a:r>
            <a:r>
              <a:rPr lang="en-US" sz="1600" dirty="0"/>
              <a:t>, K. </a:t>
            </a:r>
            <a:r>
              <a:rPr lang="en-US" sz="1600" dirty="0" err="1"/>
              <a:t>Willcox</a:t>
            </a:r>
            <a:r>
              <a:rPr lang="en-US" sz="1600" dirty="0"/>
              <a:t>, L.C. McInnes, H. De </a:t>
            </a:r>
            <a:r>
              <a:rPr lang="en-US" sz="1600" dirty="0" err="1"/>
              <a:t>Sterck</a:t>
            </a:r>
            <a:r>
              <a:rPr lang="en-US" sz="1600" dirty="0"/>
              <a:t>, et al., Oct 2016,  </a:t>
            </a:r>
            <a:r>
              <a:rPr lang="en-US" sz="1600" dirty="0">
                <a:hlinkClick r:id="rId4"/>
              </a:rPr>
              <a:t>https://arxiv.org/abs/</a:t>
            </a:r>
            <a:r>
              <a:rPr lang="en-US" sz="1600" dirty="0" smtClean="0">
                <a:hlinkClick r:id="rId4"/>
              </a:rPr>
              <a:t>1610.02608</a:t>
            </a:r>
            <a:endParaRPr lang="en-US" sz="1600" dirty="0"/>
          </a:p>
        </p:txBody>
      </p:sp>
      <p:sp>
        <p:nvSpPr>
          <p:cNvPr id="9"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37738335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Software is at the </a:t>
            </a:r>
            <a:r>
              <a:rPr lang="en-US" sz="4800" dirty="0" smtClean="0"/>
              <a:t>core </a:t>
            </a:r>
            <a:r>
              <a:rPr lang="en-US" sz="4800" dirty="0"/>
              <a:t>of </a:t>
            </a:r>
            <a:r>
              <a:rPr lang="en-US" sz="4800" dirty="0" smtClean="0"/>
              <a:t>CSE</a:t>
            </a:r>
            <a:endParaRPr lang="en-US" sz="4800"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8</a:t>
            </a:fld>
            <a:endParaRPr kumimoji="0" lang="en-US" dirty="0">
              <a:solidFill>
                <a:srgbClr val="FFFFFF"/>
              </a:solidFill>
            </a:endParaRPr>
          </a:p>
        </p:txBody>
      </p:sp>
      <p:sp>
        <p:nvSpPr>
          <p:cNvPr id="4" name="Content Placeholder 3"/>
          <p:cNvSpPr>
            <a:spLocks noGrp="1"/>
          </p:cNvSpPr>
          <p:nvPr>
            <p:ph sz="quarter" idx="1"/>
          </p:nvPr>
        </p:nvSpPr>
        <p:spPr>
          <a:xfrm>
            <a:off x="599688" y="5602552"/>
            <a:ext cx="8167778" cy="710037"/>
          </a:xfrm>
        </p:spPr>
        <p:txBody>
          <a:bodyPr>
            <a:noAutofit/>
          </a:bodyPr>
          <a:lstStyle/>
          <a:p>
            <a:pPr marL="0" indent="0">
              <a:lnSpc>
                <a:spcPct val="90000"/>
              </a:lnSpc>
              <a:spcBef>
                <a:spcPts val="400"/>
              </a:spcBef>
              <a:buNone/>
            </a:pPr>
            <a:r>
              <a:rPr lang="en-US" sz="2800" b="1" dirty="0" smtClean="0"/>
              <a:t>Software: foundation </a:t>
            </a:r>
            <a:r>
              <a:rPr lang="en-US" sz="2800" b="1" dirty="0"/>
              <a:t>of sustained CSE collaboration and scientific </a:t>
            </a:r>
            <a:r>
              <a:rPr lang="en-US" sz="2800" b="1" dirty="0" smtClean="0"/>
              <a:t>progress</a:t>
            </a:r>
            <a:endParaRPr lang="en-US" sz="2800" b="1" dirty="0"/>
          </a:p>
        </p:txBody>
      </p:sp>
      <p:pic>
        <p:nvPicPr>
          <p:cNvPr id="7" name="Picture 6" descr="cse_components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319" y="1694705"/>
            <a:ext cx="6968049" cy="3856694"/>
          </a:xfrm>
          <a:prstGeom prst="rect">
            <a:avLst/>
          </a:prstGeom>
        </p:spPr>
      </p:pic>
      <p:grpSp>
        <p:nvGrpSpPr>
          <p:cNvPr id="9" name="Group 8"/>
          <p:cNvGrpSpPr/>
          <p:nvPr/>
        </p:nvGrpSpPr>
        <p:grpSpPr>
          <a:xfrm>
            <a:off x="2476027" y="3544403"/>
            <a:ext cx="3373531" cy="1802952"/>
            <a:chOff x="2476027" y="3544403"/>
            <a:chExt cx="3373531" cy="1802952"/>
          </a:xfrm>
        </p:grpSpPr>
        <p:sp>
          <p:nvSpPr>
            <p:cNvPr id="6" name="Freeform 5"/>
            <p:cNvSpPr/>
            <p:nvPr/>
          </p:nvSpPr>
          <p:spPr>
            <a:xfrm>
              <a:off x="3353743" y="3544403"/>
              <a:ext cx="2495815" cy="1189645"/>
            </a:xfrm>
            <a:custGeom>
              <a:avLst/>
              <a:gdLst>
                <a:gd name="connsiteX0" fmla="*/ 93278 w 2495815"/>
                <a:gd name="connsiteY0" fmla="*/ 1029757 h 1189645"/>
                <a:gd name="connsiteX1" fmla="*/ 1596490 w 2495815"/>
                <a:gd name="connsiteY1" fmla="*/ 1185252 h 1189645"/>
                <a:gd name="connsiteX2" fmla="*/ 2386972 w 2495815"/>
                <a:gd name="connsiteY2" fmla="*/ 964967 h 1189645"/>
                <a:gd name="connsiteX3" fmla="*/ 2399931 w 2495815"/>
                <a:gd name="connsiteY3" fmla="*/ 239321 h 1189645"/>
                <a:gd name="connsiteX4" fmla="*/ 1557614 w 2495815"/>
                <a:gd name="connsiteY4" fmla="*/ 6078 h 1189645"/>
                <a:gd name="connsiteX5" fmla="*/ 313576 w 2495815"/>
                <a:gd name="connsiteY5" fmla="*/ 161573 h 1189645"/>
                <a:gd name="connsiteX6" fmla="*/ 93278 w 2495815"/>
                <a:gd name="connsiteY6" fmla="*/ 1029757 h 118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815" h="1189645">
                  <a:moveTo>
                    <a:pt x="93278" y="1029757"/>
                  </a:moveTo>
                  <a:cubicBezTo>
                    <a:pt x="307097" y="1200370"/>
                    <a:pt x="1214208" y="1196050"/>
                    <a:pt x="1596490" y="1185252"/>
                  </a:cubicBezTo>
                  <a:cubicBezTo>
                    <a:pt x="1978772" y="1174454"/>
                    <a:pt x="2253065" y="1122622"/>
                    <a:pt x="2386972" y="964967"/>
                  </a:cubicBezTo>
                  <a:cubicBezTo>
                    <a:pt x="2520879" y="807312"/>
                    <a:pt x="2538157" y="399136"/>
                    <a:pt x="2399931" y="239321"/>
                  </a:cubicBezTo>
                  <a:cubicBezTo>
                    <a:pt x="2261705" y="79506"/>
                    <a:pt x="1905340" y="19036"/>
                    <a:pt x="1557614" y="6078"/>
                  </a:cubicBezTo>
                  <a:cubicBezTo>
                    <a:pt x="1209888" y="-6880"/>
                    <a:pt x="559792" y="-15519"/>
                    <a:pt x="313576" y="161573"/>
                  </a:cubicBezTo>
                  <a:cubicBezTo>
                    <a:pt x="67360" y="338665"/>
                    <a:pt x="-120541" y="859144"/>
                    <a:pt x="93278" y="1029757"/>
                  </a:cubicBezTo>
                  <a:close/>
                </a:path>
              </a:pathLst>
            </a:custGeom>
            <a:noFill/>
            <a:ln w="38100"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9079766">
              <a:off x="2476027" y="4860412"/>
              <a:ext cx="1311258" cy="486943"/>
            </a:xfrm>
            <a:prstGeom prst="rightArrow">
              <a:avLst/>
            </a:prstGeom>
            <a:solidFill>
              <a:schemeClr val="accent1">
                <a:lumMod val="75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4088004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Increasing complexity of CSE software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
        <p:nvSpPr>
          <p:cNvPr id="4" name="Content Placeholder 3"/>
          <p:cNvSpPr>
            <a:spLocks noGrp="1"/>
          </p:cNvSpPr>
          <p:nvPr>
            <p:ph sz="quarter" idx="1"/>
          </p:nvPr>
        </p:nvSpPr>
        <p:spPr>
          <a:xfrm>
            <a:off x="612648" y="1600200"/>
            <a:ext cx="8153400" cy="3725923"/>
          </a:xfrm>
        </p:spPr>
        <p:txBody>
          <a:bodyPr>
            <a:normAutofit/>
          </a:bodyPr>
          <a:lstStyle/>
          <a:p>
            <a:r>
              <a:rPr lang="en-US" sz="3000" dirty="0" err="1"/>
              <a:t>M</a:t>
            </a:r>
            <a:r>
              <a:rPr lang="en-US" sz="3000" dirty="0" err="1" smtClean="0"/>
              <a:t>ultiphysics</a:t>
            </a:r>
            <a:r>
              <a:rPr lang="en-US" sz="3000" dirty="0" smtClean="0"/>
              <a:t> </a:t>
            </a:r>
            <a:r>
              <a:rPr lang="en-US" sz="3000" dirty="0"/>
              <a:t>and </a:t>
            </a:r>
            <a:r>
              <a:rPr lang="en-US" sz="3000" dirty="0" err="1"/>
              <a:t>multiscale</a:t>
            </a:r>
            <a:r>
              <a:rPr lang="en-US" sz="3000" dirty="0"/>
              <a:t> </a:t>
            </a:r>
            <a:r>
              <a:rPr lang="en-US" sz="3000" dirty="0" smtClean="0"/>
              <a:t>modeling</a:t>
            </a:r>
            <a:endParaRPr lang="en-US" sz="3000" dirty="0"/>
          </a:p>
          <a:p>
            <a:r>
              <a:rPr lang="en-US" sz="3000" dirty="0" smtClean="0"/>
              <a:t>Coupling </a:t>
            </a:r>
            <a:r>
              <a:rPr lang="en-US" sz="3000" dirty="0"/>
              <a:t>of data </a:t>
            </a:r>
            <a:r>
              <a:rPr lang="en-US" sz="3000" dirty="0" smtClean="0"/>
              <a:t>analytics</a:t>
            </a:r>
          </a:p>
          <a:p>
            <a:r>
              <a:rPr lang="en-US" sz="3000" dirty="0"/>
              <a:t>D</a:t>
            </a:r>
            <a:r>
              <a:rPr lang="en-US" sz="3000" dirty="0" smtClean="0"/>
              <a:t>isruptive </a:t>
            </a:r>
            <a:r>
              <a:rPr lang="en-US" sz="3000" dirty="0"/>
              <a:t>changes in computer </a:t>
            </a:r>
            <a:r>
              <a:rPr lang="en-US" sz="3000" dirty="0" smtClean="0"/>
              <a:t>hardware</a:t>
            </a:r>
          </a:p>
          <a:p>
            <a:pPr lvl="1"/>
            <a:r>
              <a:rPr lang="en-US" dirty="0" smtClean="0"/>
              <a:t>Requires algorithm/code refactoring</a:t>
            </a:r>
          </a:p>
          <a:p>
            <a:r>
              <a:rPr lang="en-US" sz="3000" dirty="0" smtClean="0"/>
              <a:t>Importance of reproducibility</a:t>
            </a:r>
          </a:p>
          <a:p>
            <a:pPr marL="320040" lvl="1" indent="-320040">
              <a:spcBef>
                <a:spcPts val="700"/>
              </a:spcBef>
              <a:buClr>
                <a:schemeClr val="accent2"/>
              </a:buClr>
              <a:buSzPct val="60000"/>
              <a:buFont typeface="Wingdings"/>
              <a:buChar char=""/>
            </a:pPr>
            <a:r>
              <a:rPr lang="en-US" sz="3000" dirty="0" smtClean="0"/>
              <a:t>Science: requirements </a:t>
            </a:r>
            <a:r>
              <a:rPr lang="en-US" sz="3000" dirty="0"/>
              <a:t>are unfolding, evolving, not fully known </a:t>
            </a:r>
            <a:r>
              <a:rPr lang="en-US" sz="3000" i="1" dirty="0"/>
              <a:t>a </a:t>
            </a:r>
            <a:r>
              <a:rPr lang="en-US" sz="3000" i="1" dirty="0" smtClean="0"/>
              <a:t>priori</a:t>
            </a:r>
            <a:endParaRPr lang="en-US" sz="3000" dirty="0"/>
          </a:p>
        </p:txBody>
      </p:sp>
      <p:sp>
        <p:nvSpPr>
          <p:cNvPr id="7" name="Content Placeholder 3"/>
          <p:cNvSpPr txBox="1">
            <a:spLocks/>
          </p:cNvSpPr>
          <p:nvPr/>
        </p:nvSpPr>
        <p:spPr>
          <a:xfrm>
            <a:off x="612647" y="5771005"/>
            <a:ext cx="8167778" cy="710037"/>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Font typeface="Wingdings"/>
              <a:buNone/>
            </a:pPr>
            <a:endParaRPr lang="en-US" b="1" dirty="0"/>
          </a:p>
        </p:txBody>
      </p:sp>
      <p:sp>
        <p:nvSpPr>
          <p:cNvPr id="8" name="TextBox 7"/>
          <p:cNvSpPr txBox="1"/>
          <p:nvPr/>
        </p:nvSpPr>
        <p:spPr>
          <a:xfrm>
            <a:off x="813761" y="5381832"/>
            <a:ext cx="7606340" cy="954107"/>
          </a:xfrm>
          <a:prstGeom prst="rect">
            <a:avLst/>
          </a:prstGeom>
          <a:solidFill>
            <a:schemeClr val="accent1">
              <a:lumMod val="40000"/>
              <a:lumOff val="60000"/>
            </a:schemeClr>
          </a:solidFill>
          <a:ln>
            <a:solidFill>
              <a:schemeClr val="accent1">
                <a:lumMod val="75000"/>
              </a:schemeClr>
            </a:solidFill>
          </a:ln>
        </p:spPr>
        <p:txBody>
          <a:bodyPr wrap="square" rtlCol="0">
            <a:spAutoFit/>
          </a:bodyPr>
          <a:lstStyle/>
          <a:p>
            <a:r>
              <a:rPr lang="en-US" sz="2800" b="1" dirty="0"/>
              <a:t>Science through computing is only as good as the software that produces it</a:t>
            </a:r>
            <a:r>
              <a:rPr lang="en-US" sz="2800" b="1" dirty="0" smtClean="0"/>
              <a:t>.</a:t>
            </a:r>
            <a:endParaRPr lang="en-US" sz="2800" b="1" dirty="0"/>
          </a:p>
        </p:txBody>
      </p:sp>
      <p:sp>
        <p:nvSpPr>
          <p:cNvPr id="9" name="Footer Placeholder 4"/>
          <p:cNvSpPr>
            <a:spLocks noGrp="1"/>
          </p:cNvSpPr>
          <p:nvPr>
            <p:ph type="ftr" sz="quarter" idx="3"/>
          </p:nvPr>
        </p:nvSpPr>
        <p:spPr>
          <a:xfrm>
            <a:off x="3575064" y="6521102"/>
            <a:ext cx="2171140" cy="210593"/>
          </a:xfrm>
        </p:spPr>
        <p:txBody>
          <a:bodyPr/>
          <a:lstStyle/>
          <a:p>
            <a:r>
              <a:rPr lang="en-US" dirty="0" smtClean="0"/>
              <a:t>SIAM CSE17, Feb 2017</a:t>
            </a:r>
            <a:endParaRPr lang="en-US" dirty="0"/>
          </a:p>
        </p:txBody>
      </p:sp>
    </p:spTree>
    <p:extLst>
      <p:ext uri="{BB962C8B-B14F-4D97-AF65-F5344CB8AC3E}">
        <p14:creationId xmlns:p14="http://schemas.microsoft.com/office/powerpoint/2010/main" val="2901368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deas-template-calibri-bold-slide-titl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ideas-template-calibri-bold-slide-title.potx</Template>
  <TotalTime>41864</TotalTime>
  <Words>1968</Words>
  <Application>Microsoft Macintosh PowerPoint</Application>
  <PresentationFormat>On-screen Show (4:3)</PresentationFormat>
  <Paragraphs>299</Paragraphs>
  <Slides>18</Slides>
  <Notes>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ideas-template-calibri-bold-slide-title</vt:lpstr>
      <vt:lpstr>PowerPoint Presentation</vt:lpstr>
      <vt:lpstr>Tutorial instructors</vt:lpstr>
      <vt:lpstr>Interoperable Design of Extreme-scale Application Software (IDEAS)</vt:lpstr>
      <vt:lpstr>Tutorial objectives</vt:lpstr>
      <vt:lpstr>Outline</vt:lpstr>
      <vt:lpstr>Tutorial setup: Hands-on</vt:lpstr>
      <vt:lpstr>What is CSE?</vt:lpstr>
      <vt:lpstr>Software is at the core of CSE</vt:lpstr>
      <vt:lpstr>Increasing complexity of CSE software</vt:lpstr>
      <vt:lpstr>Challenges of CSE software</vt:lpstr>
      <vt:lpstr>Taking stock: Understanding what you want from your CSE software and how to achieve it</vt:lpstr>
      <vt:lpstr>Software process for CSE</vt:lpstr>
      <vt:lpstr>Customize according to your needs</vt:lpstr>
      <vt:lpstr>Resources</vt:lpstr>
      <vt:lpstr>IDEAS WhatIs and HowTo docs</vt:lpstr>
      <vt:lpstr>Tutorials: Slides and video</vt:lpstr>
      <vt:lpstr>More resources</vt:lpstr>
      <vt:lpstr>Outline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HPC Software Productivity for Computational science</dc:title>
  <dc:creator>HJ</dc:creator>
  <cp:lastModifiedBy>Lois Curfman McInnes</cp:lastModifiedBy>
  <cp:revision>1321</cp:revision>
  <cp:lastPrinted>2016-04-26T10:45:27Z</cp:lastPrinted>
  <dcterms:created xsi:type="dcterms:W3CDTF">2013-08-15T16:57:53Z</dcterms:created>
  <dcterms:modified xsi:type="dcterms:W3CDTF">2017-02-27T23:11:01Z</dcterms:modified>
</cp:coreProperties>
</file>